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D50F2E-7517-4C3F-8632-3DD7A14541D5}">
  <a:tblStyle styleId="{CBD50F2E-7517-4C3F-8632-3DD7A14541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19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de39167d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3de39167d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de39167d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3de39167d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36a9f789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36a9f7899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6f73a04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6f73a04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3de39167d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3de39167d9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de39167d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de39167d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6f73a04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6f73a04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6f73a04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6f73a04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de39167d9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de39167d9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6f73a04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6f73a04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Paraulogicant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40375" y="343080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/>
              <a:t>Pau Sitjà Márquez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Universitat per a Estrangers de Siena</a:t>
            </a:r>
            <a:endParaRPr sz="15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6670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0" y="695825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1500"/>
              </a:spcBef>
              <a:spcAft>
                <a:spcPts val="400"/>
              </a:spcAft>
              <a:buNone/>
            </a:pPr>
            <a:r>
              <a:rPr lang="it" sz="1800">
                <a:solidFill>
                  <a:srgbClr val="FFFFFF"/>
                </a:solidFill>
              </a:rPr>
              <a:t>36es Jornades internacionals per a professorat de català</a:t>
            </a:r>
            <a:endParaRPr sz="1800">
              <a:solidFill>
                <a:srgbClr val="FFFFFF"/>
              </a:solidFill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0650" y="152400"/>
            <a:ext cx="1192925" cy="119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135125" y="1837200"/>
            <a:ext cx="4045200" cy="197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Ç   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A   N   Y</a:t>
            </a: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R   O</a:t>
            </a:r>
            <a:endParaRPr/>
          </a:p>
        </p:txBody>
      </p:sp>
      <p:sp>
        <p:nvSpPr>
          <p:cNvPr id="130" name="Google Shape;130;p22"/>
          <p:cNvSpPr txBox="1"/>
          <p:nvPr/>
        </p:nvSpPr>
        <p:spPr>
          <a:xfrm>
            <a:off x="5354350" y="216750"/>
            <a:ext cx="28674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O…</a:t>
            </a:r>
            <a:endParaRPr sz="4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Rusc per treballar el dígraf </a:t>
            </a:r>
            <a:r>
              <a:rPr lang="it" sz="4200" i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ny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22"/>
          <p:cNvSpPr/>
          <p:nvPr/>
        </p:nvSpPr>
        <p:spPr>
          <a:xfrm>
            <a:off x="1002825" y="1333500"/>
            <a:ext cx="2767200" cy="2476500"/>
          </a:xfrm>
          <a:prstGeom prst="pentagon">
            <a:avLst>
              <a:gd name="hf" fmla="val 105146"/>
              <a:gd name="vf" fmla="val 11055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Estratègies i trucs infal·libles</a:t>
            </a:r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Palou i Vidal (2022) i pròpies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2"/>
          </p:nvPr>
        </p:nvSpPr>
        <p:spPr>
          <a:xfrm>
            <a:off x="4694100" y="18087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Consonant + vocal + provar lletres del rusc a l’atzar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Quan et bloqueges reordenar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Pensar en verbs i buscar l’infinitiu/substantiu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Activar definicions DIEC2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Si es troba el substantiu femení buscar el substantiu masculí i viceversa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Pensar en grups consonàntics que funcionen a inici i final absolut de mot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Detectar diftongs, triftongs i hiats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Buscar adjectius amb terminacions habituals (-ig, -ós, -eig, -ic, etc.)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Problemes i dificultats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Falta de lèxic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Difícil de realitzar (A1/A2, sobretot)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Poc temps per completar cada nivell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Introduir la lletra del mig del rusc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No disposar de conjugacions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No poder construir infinitius si al rusc no hi ha -ar/-er,-re/-ir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"/>
              <a:t>Dificultats llengües no romàniques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300" b="1"/>
              <a:t>Conclusions</a:t>
            </a:r>
            <a:endParaRPr sz="33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-Implicació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-Autonomia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-Autoestima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-Progrés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-Exploració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-Joc: camí d’aprenentatge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>
            <a:off x="3032700" y="2571750"/>
            <a:ext cx="30786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Moltes gràcies!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Introducció</a:t>
            </a: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-El joc: regles, objectius i obstacles.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-La relació entre joc i aprenentatge és natural.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-Deterding (2011): “gamification relates to games”.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-Pensament de joc en un context de no-joc.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què ludificar una activitat d’aprenentatge?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2583000" y="19291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/>
              <a:t>Werbach i Hunter (2012)</a:t>
            </a:r>
            <a:endParaRPr sz="2300"/>
          </a:p>
          <a:p>
            <a:pPr marL="457200" lvl="0" indent="-374650" algn="l" rtl="0">
              <a:spcBef>
                <a:spcPts val="1600"/>
              </a:spcBef>
              <a:spcAft>
                <a:spcPts val="0"/>
              </a:spcAft>
              <a:buSzPts val="2300"/>
              <a:buAutoNum type="arabicPeriod"/>
            </a:pPr>
            <a:r>
              <a:rPr lang="it" sz="2300"/>
              <a:t>ENGAGEMENT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it" sz="2300"/>
              <a:t>EXPERIMENTATION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it" sz="2300"/>
              <a:t>RESULTS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226078" y="628525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Elements que calen per construir una activitat ludificable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226075" y="1535975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/>
              <a:t>Werbach i Hunter (2012)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4301500" y="794400"/>
            <a:ext cx="3990600" cy="3554700"/>
          </a:xfrm>
          <a:prstGeom prst="triangle">
            <a:avLst>
              <a:gd name="adj" fmla="val 4824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it" sz="1800">
                <a:solidFill>
                  <a:schemeClr val="lt1"/>
                </a:solidFill>
              </a:rPr>
              <a:t>Dinàmiques</a:t>
            </a:r>
            <a:endParaRPr sz="1800">
              <a:solidFill>
                <a:schemeClr val="lt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it" sz="1800">
                <a:solidFill>
                  <a:schemeClr val="lt1"/>
                </a:solidFill>
              </a:rPr>
              <a:t>Mecàniques</a:t>
            </a:r>
            <a:endParaRPr sz="1800">
              <a:solidFill>
                <a:schemeClr val="lt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it" sz="1800">
                <a:solidFill>
                  <a:schemeClr val="lt1"/>
                </a:solidFill>
              </a:rPr>
              <a:t>Components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506828" y="209505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què l’error esdevé útil?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437125" y="990000"/>
            <a:ext cx="36843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000000"/>
                </a:solidFill>
              </a:rPr>
              <a:t>-El feedback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000000"/>
                </a:solidFill>
              </a:rPr>
              <a:t>-Aprendre per aprendre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000000"/>
                </a:solidFill>
              </a:rPr>
              <a:t>-Autonomia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100">
                <a:solidFill>
                  <a:srgbClr val="000000"/>
                </a:solidFill>
              </a:rPr>
              <a:t>-Oportunitat</a:t>
            </a:r>
            <a:endParaRPr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26250" y="291375"/>
            <a:ext cx="8520600" cy="87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100"/>
              <a:t>Aplicació pràctica del </a:t>
            </a:r>
            <a:r>
              <a:rPr lang="it" sz="4100" i="1"/>
              <a:t>Paraulogicant</a:t>
            </a:r>
            <a:endParaRPr sz="3400" i="1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460950" y="1270950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Havent presentat el marc teòric…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4013" y="2352850"/>
            <a:ext cx="2099027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/>
          <p:nvPr/>
        </p:nvSpPr>
        <p:spPr>
          <a:xfrm>
            <a:off x="1253500" y="1215500"/>
            <a:ext cx="3990600" cy="3554700"/>
          </a:xfrm>
          <a:prstGeom prst="triangle">
            <a:avLst>
              <a:gd name="adj" fmla="val 48240"/>
            </a:avLst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lang="it">
                <a:solidFill>
                  <a:schemeClr val="lt1"/>
                </a:solidFill>
              </a:rPr>
              <a:t>Dinàmiques aplicades</a:t>
            </a:r>
            <a:endParaRPr>
              <a:solidFill>
                <a:schemeClr val="lt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lang="it">
                <a:solidFill>
                  <a:schemeClr val="lt1"/>
                </a:solidFill>
              </a:rPr>
              <a:t>Mecàniques aplicades</a:t>
            </a:r>
            <a:endParaRPr>
              <a:solidFill>
                <a:schemeClr val="lt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</a:pPr>
            <a:r>
              <a:rPr lang="it">
                <a:solidFill>
                  <a:schemeClr val="lt1"/>
                </a:solidFill>
              </a:rPr>
              <a:t>Components aplicats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05600" y="4377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 es comença?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1"/>
          </p:nvPr>
        </p:nvSpPr>
        <p:spPr>
          <a:xfrm>
            <a:off x="305600" y="2187910"/>
            <a:ext cx="4045200" cy="27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-Necessitats dels alumnes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-Orientacions generals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-Regles del joc i objectius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Dinàmica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(20 minuts) 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Cerca instintiva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Temps determinat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Nivells (5)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Suma de punts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Puntuacions finals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Premis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Copa/torneig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Copa interuniversitària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Altres idees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 idx="4294967295"/>
          </p:nvPr>
        </p:nvSpPr>
        <p:spPr>
          <a:xfrm>
            <a:off x="773700" y="226966"/>
            <a:ext cx="7596600" cy="7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lt2"/>
                </a:solidFill>
              </a:rPr>
              <a:t>Taula (nivell B2)</a:t>
            </a:r>
            <a:endParaRPr>
              <a:solidFill>
                <a:schemeClr val="lt2"/>
              </a:solidFill>
            </a:endParaRPr>
          </a:p>
        </p:txBody>
      </p:sp>
      <p:cxnSp>
        <p:nvCxnSpPr>
          <p:cNvPr id="122" name="Google Shape;122;p21"/>
          <p:cNvCxnSpPr/>
          <p:nvPr/>
        </p:nvCxnSpPr>
        <p:spPr>
          <a:xfrm>
            <a:off x="4245425" y="1059100"/>
            <a:ext cx="5529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21"/>
          <p:cNvSpPr txBox="1">
            <a:spLocks noGrp="1"/>
          </p:cNvSpPr>
          <p:nvPr>
            <p:ph type="body" idx="4294967295"/>
          </p:nvPr>
        </p:nvSpPr>
        <p:spPr>
          <a:xfrm>
            <a:off x="2852550" y="1207050"/>
            <a:ext cx="3438900" cy="5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Didàctica a l’aula de CLE</a:t>
            </a:r>
            <a:endParaRPr/>
          </a:p>
        </p:txBody>
      </p:sp>
      <p:graphicFrame>
        <p:nvGraphicFramePr>
          <p:cNvPr id="124" name="Google Shape;124;p21"/>
          <p:cNvGraphicFramePr/>
          <p:nvPr/>
        </p:nvGraphicFramePr>
        <p:xfrm>
          <a:off x="4763" y="1207050"/>
          <a:ext cx="9134475" cy="2841702"/>
        </p:xfrm>
        <a:graphic>
          <a:graphicData uri="http://schemas.openxmlformats.org/drawingml/2006/table">
            <a:tbl>
              <a:tblPr>
                <a:noFill/>
                <a:tableStyleId>{CBD50F2E-7517-4C3F-8632-3DD7A14541D5}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Paraules/</a:t>
                      </a:r>
                      <a:endParaRPr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Nivells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10 paraules </a:t>
                      </a:r>
                      <a:endParaRPr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(3 lletres)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8 paraules</a:t>
                      </a:r>
                      <a:endParaRPr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(4 lletres)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6 paraules</a:t>
                      </a:r>
                      <a:endParaRPr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(5 lletres)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4 paraules</a:t>
                      </a:r>
                      <a:endParaRPr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(6 lletres)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 paraules</a:t>
                      </a:r>
                      <a:endParaRPr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(7 lletres/ +)</a:t>
                      </a:r>
                      <a:endParaRPr/>
                    </a:p>
                  </a:txBody>
                  <a:tcPr marL="68575" marR="68575" marT="91425" marB="91425">
                    <a:lnB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6 minuts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075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5 minuts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3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4 minuts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4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3 minuts</a:t>
                      </a:r>
                      <a:endParaRPr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5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 </a:t>
                      </a:r>
                      <a:endParaRPr/>
                    </a:p>
                  </a:txBody>
                  <a:tcPr marL="68575" marR="68575" marT="91425" marB="91425"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 minuts</a:t>
                      </a:r>
                      <a:endParaRPr/>
                    </a:p>
                  </a:txBody>
                  <a:tcPr marL="68575" marR="68575" marT="91425" marB="91425">
                    <a:lnR w="12650" cap="flat" cmpd="sng">
                      <a:solidFill>
                        <a:srgbClr val="4472C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Presentación en pantalla (16:9)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Roboto</vt:lpstr>
      <vt:lpstr>Arial</vt:lpstr>
      <vt:lpstr>Material</vt:lpstr>
      <vt:lpstr>Paraulogicant </vt:lpstr>
      <vt:lpstr>Introducció</vt:lpstr>
      <vt:lpstr>Per què ludificar una activitat d’aprenentatge?</vt:lpstr>
      <vt:lpstr>Elements que calen per construir una activitat ludificable</vt:lpstr>
      <vt:lpstr>Per què l’error esdevé útil?</vt:lpstr>
      <vt:lpstr>Aplicació pràctica del Paraulogicant</vt:lpstr>
      <vt:lpstr>Com es comença?</vt:lpstr>
      <vt:lpstr>Dinàmica (20 minuts) </vt:lpstr>
      <vt:lpstr>Taula (nivell B2)</vt:lpstr>
      <vt:lpstr>    Ç   E      A   N   Y   R   O</vt:lpstr>
      <vt:lpstr>Estratègies i trucs infal·libles</vt:lpstr>
      <vt:lpstr>Problemes i dificultats</vt:lpstr>
      <vt:lpstr>  Conclusions  -Implicació -Autonomia -Autoestima -Progrés -Exploració -Joc: camí d’aprenentatge   </vt:lpstr>
      <vt:lpstr>Moltes gràcies!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Paraulogicant </dc:title>
  <cp:lastModifiedBy>Pau Sitjà Márquez</cp:lastModifiedBy>
  <cp:revision>1</cp:revision>
  <dcterms:modified xsi:type="dcterms:W3CDTF">2022-07-25T15:25:30Z</dcterms:modified>
</cp:coreProperties>
</file>