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Economica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conomica-bold.fntdata"/><Relationship Id="rId21" Type="http://schemas.openxmlformats.org/officeDocument/2006/relationships/font" Target="fonts/Economica-regular.fntdata"/><Relationship Id="rId24" Type="http://schemas.openxmlformats.org/officeDocument/2006/relationships/font" Target="fonts/Economica-boldItalic.fntdata"/><Relationship Id="rId23" Type="http://schemas.openxmlformats.org/officeDocument/2006/relationships/font" Target="fonts/Economic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871735a4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871735a4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871735a4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871735a4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871735a4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871735a4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871735a4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871735a4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871735a4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871735a4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871735a4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5871735a4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871735a4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871735a4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871735a4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871735a4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871735a4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871735a4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871735a4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871735a4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871735a4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5871735a4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871735a4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5871735a4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871735a4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871735a4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871735a4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871735a4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06050" y="437725"/>
            <a:ext cx="8331900" cy="121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2900">
                <a:highlight>
                  <a:srgbClr val="FFFFFF"/>
                </a:highlight>
              </a:rPr>
              <a:t>L’ús de l’eina d'intel·ligència artificial ChatGPT a l’aula de CLE:</a:t>
            </a:r>
            <a:endParaRPr i="1" sz="2900"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2900">
                <a:highlight>
                  <a:srgbClr val="FFFFFF"/>
                </a:highlight>
              </a:rPr>
              <a:t>metodologia i aplicacions  </a:t>
            </a:r>
            <a:endParaRPr sz="72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11700" y="1880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37es Jornades internacionals per a professorat de català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València, 2023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986" y="3385502"/>
            <a:ext cx="3712600" cy="147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20089" l="-99510" r="99510" t="-20090"/>
          <a:stretch/>
        </p:blipFill>
        <p:spPr>
          <a:xfrm>
            <a:off x="1" y="2897525"/>
            <a:ext cx="4594575" cy="14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177" y="3385500"/>
            <a:ext cx="4182124" cy="14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Estudiar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21580" l="33837" r="17865" t="0"/>
          <a:stretch/>
        </p:blipFill>
        <p:spPr>
          <a:xfrm>
            <a:off x="2883625" y="49000"/>
            <a:ext cx="5406799" cy="493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153025" y="101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 sz="3700">
                <a:latin typeface="Economica"/>
                <a:ea typeface="Economica"/>
                <a:cs typeface="Economica"/>
                <a:sym typeface="Economica"/>
              </a:rPr>
              <a:t>Crear imatges</a:t>
            </a:r>
            <a:endParaRPr sz="37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 b="13092" l="0" r="0" t="14892"/>
          <a:stretch/>
        </p:blipFill>
        <p:spPr>
          <a:xfrm>
            <a:off x="0" y="1004900"/>
            <a:ext cx="9144001" cy="37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Limitacions de l’eina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a" sz="2000">
                <a:solidFill>
                  <a:schemeClr val="dk1"/>
                </a:solidFill>
              </a:rPr>
              <a:t>Comet errors gramaticals i ortotipogràfics</a:t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a" sz="2000">
                <a:solidFill>
                  <a:schemeClr val="dk1"/>
                </a:solidFill>
              </a:rPr>
              <a:t>A vegades no fa un text sencer (ho podem utilitzar perquè els estudiants continuïn escrivint)</a:t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a" sz="2000">
                <a:solidFill>
                  <a:schemeClr val="dk1"/>
                </a:solidFill>
              </a:rPr>
              <a:t>De moment arriba fins al 2021</a:t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a" sz="2000">
                <a:solidFill>
                  <a:schemeClr val="dk1"/>
                </a:solidFill>
              </a:rPr>
              <a:t>Fonts errònies (l’eina Bard sí que cita correctament)</a:t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a" sz="2000">
                <a:solidFill>
                  <a:schemeClr val="dk1"/>
                </a:solidFill>
              </a:rPr>
              <a:t>En alguns països no és accessible (podeu fer servir VPN)</a:t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a" sz="2000">
                <a:solidFill>
                  <a:schemeClr val="dk1"/>
                </a:solidFill>
              </a:rPr>
              <a:t>La versió gratuïta és limitada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Petita pràctica en grups: taller </a:t>
            </a:r>
            <a:r>
              <a:rPr lang="ca"/>
              <a:t>de haikus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Valoració final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a" sz="1900">
                <a:solidFill>
                  <a:schemeClr val="dk1"/>
                </a:solidFill>
              </a:rPr>
              <a:t>Creieu que ho podríeu utilitzar a classe?</a:t>
            </a:r>
            <a:endParaRPr sz="1900">
              <a:solidFill>
                <a:schemeClr val="dk1"/>
              </a:solidFill>
            </a:endParaRPr>
          </a:p>
          <a:p>
            <a:pPr indent="-34925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ca" sz="1900">
                <a:solidFill>
                  <a:schemeClr val="dk1"/>
                </a:solidFill>
              </a:rPr>
              <a:t>Teniu alguna idea </a:t>
            </a:r>
            <a:r>
              <a:rPr lang="ca" sz="1900"/>
              <a:t>de</a:t>
            </a:r>
            <a:r>
              <a:rPr lang="ca" sz="1900">
                <a:solidFill>
                  <a:schemeClr val="dk1"/>
                </a:solidFill>
              </a:rPr>
              <a:t> com més es podria emprar?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225600" y="1198650"/>
            <a:ext cx="8692800" cy="212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Gràcies per la vostra atenció!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a" sz="2100"/>
              <a:t>isahun@xarxallull.cat</a:t>
            </a:r>
            <a:endParaRPr i="1" sz="2100"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986" y="3385502"/>
            <a:ext cx="3712600" cy="147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177" y="3385500"/>
            <a:ext cx="4182124" cy="14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Continguts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Introducció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Exemples d’aplicacions i metodologia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Limitacions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Posada en pràctica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Introducció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a" sz="2500"/>
              <a:t>Què és la intel·ligència artificial?</a:t>
            </a:r>
            <a:endParaRPr sz="2500"/>
          </a:p>
          <a:p>
            <a:pPr indent="-3873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a" sz="2500"/>
              <a:t>Què és el ChatGPT?</a:t>
            </a:r>
            <a:endParaRPr sz="2500"/>
          </a:p>
          <a:p>
            <a:pPr indent="-3873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a" sz="2500"/>
              <a:t>Ens pot ser útil a classe i per preparar lliçons?</a:t>
            </a:r>
            <a:endParaRPr sz="2500"/>
          </a:p>
          <a:p>
            <a:pPr indent="-3873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ca" sz="2500"/>
              <a:t>Pot crear art?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Exemples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/>
              <a:t>Escena de teatre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0" l="28052" r="0" t="0"/>
          <a:stretch/>
        </p:blipFill>
        <p:spPr>
          <a:xfrm>
            <a:off x="2565150" y="1250"/>
            <a:ext cx="6578851" cy="514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6"/>
          <p:cNvCxnSpPr/>
          <p:nvPr/>
        </p:nvCxnSpPr>
        <p:spPr>
          <a:xfrm>
            <a:off x="634675" y="238000"/>
            <a:ext cx="2102400" cy="105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Google Shape;87;p16"/>
          <p:cNvCxnSpPr/>
          <p:nvPr/>
        </p:nvCxnSpPr>
        <p:spPr>
          <a:xfrm>
            <a:off x="991675" y="3953475"/>
            <a:ext cx="1758600" cy="594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Acudits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25694" l="29933" r="17432" t="26465"/>
          <a:stretch/>
        </p:blipFill>
        <p:spPr>
          <a:xfrm>
            <a:off x="1692450" y="1361900"/>
            <a:ext cx="7021100" cy="35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Tallers de poesia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26724" l="32677" r="21049" t="45755"/>
          <a:stretch/>
        </p:blipFill>
        <p:spPr>
          <a:xfrm>
            <a:off x="1066825" y="1904000"/>
            <a:ext cx="7552798" cy="252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553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Analitzar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poemes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2913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25694" l="30217" r="16423" t="0"/>
          <a:stretch/>
        </p:blipFill>
        <p:spPr>
          <a:xfrm>
            <a:off x="2542325" y="0"/>
            <a:ext cx="6289976" cy="492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7390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Batalla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 rap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25183" l="29061" r="18156" t="0"/>
          <a:stretch/>
        </p:blipFill>
        <p:spPr>
          <a:xfrm>
            <a:off x="2142025" y="0"/>
            <a:ext cx="64535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825" y="1082825"/>
            <a:ext cx="20682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Combat de glosat de picat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30579" l="29639" r="17722" t="0"/>
          <a:stretch/>
        </p:blipFill>
        <p:spPr>
          <a:xfrm>
            <a:off x="2380025" y="110850"/>
            <a:ext cx="6637626" cy="492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