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 id="270" r:id="rId15"/>
    <p:sldId id="267"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931"/>
    <p:restoredTop sz="95807"/>
  </p:normalViewPr>
  <p:slideViewPr>
    <p:cSldViewPr snapToGrid="0" snapToObjects="1">
      <p:cViewPr varScale="1">
        <p:scale>
          <a:sx n="81" d="100"/>
          <a:sy n="81" d="100"/>
        </p:scale>
        <p:origin x="208"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77D17-F68C-EF4A-943C-1B1EB52ABA85}" type="doc">
      <dgm:prSet loTypeId="urn:microsoft.com/office/officeart/2005/8/layout/pyramid4" loCatId="" qsTypeId="urn:microsoft.com/office/officeart/2005/8/quickstyle/simple1" qsCatId="simple" csTypeId="urn:microsoft.com/office/officeart/2005/8/colors/accent1_4" csCatId="accent1" phldr="1"/>
      <dgm:spPr/>
      <dgm:t>
        <a:bodyPr/>
        <a:lstStyle/>
        <a:p>
          <a:endParaRPr lang="es-ES"/>
        </a:p>
      </dgm:t>
    </dgm:pt>
    <dgm:pt modelId="{0E0D6459-6EDE-1F4F-BC00-D1E23E239EC0}">
      <dgm:prSet phldrT="[Texto]" custT="1"/>
      <dgm:spPr/>
      <dgm:t>
        <a:bodyPr/>
        <a:lstStyle/>
        <a:p>
          <a:endParaRPr lang="ca-ES" sz="1400" b="1" noProof="0" dirty="0"/>
        </a:p>
        <a:p>
          <a:endParaRPr lang="ca-ES" sz="1400" b="1" noProof="0" dirty="0"/>
        </a:p>
        <a:p>
          <a:r>
            <a:rPr lang="ca-ES" sz="1200" b="1" noProof="0" dirty="0"/>
            <a:t>Competència lingüística</a:t>
          </a:r>
        </a:p>
      </dgm:t>
    </dgm:pt>
    <dgm:pt modelId="{777729C2-1CEF-6B46-829B-DC7478620685}" type="parTrans" cxnId="{2CF59BAE-2BB5-2449-92CA-F4272641E412}">
      <dgm:prSet/>
      <dgm:spPr/>
      <dgm:t>
        <a:bodyPr/>
        <a:lstStyle/>
        <a:p>
          <a:endParaRPr lang="ca-ES" noProof="0" dirty="0"/>
        </a:p>
      </dgm:t>
    </dgm:pt>
    <dgm:pt modelId="{63B4FFB8-7A5B-524D-81F2-A31927AC472F}" type="sibTrans" cxnId="{2CF59BAE-2BB5-2449-92CA-F4272641E412}">
      <dgm:prSet/>
      <dgm:spPr/>
      <dgm:t>
        <a:bodyPr/>
        <a:lstStyle/>
        <a:p>
          <a:endParaRPr lang="ca-ES" noProof="0" dirty="0"/>
        </a:p>
      </dgm:t>
    </dgm:pt>
    <dgm:pt modelId="{0F79CD4B-2530-134F-A172-C8071E6E4651}">
      <dgm:prSet phldrT="[Texto]" custT="1"/>
      <dgm:spPr/>
      <dgm:t>
        <a:bodyPr/>
        <a:lstStyle/>
        <a:p>
          <a:r>
            <a:rPr lang="ca-ES" sz="1200" b="1" noProof="0" dirty="0"/>
            <a:t>Competència intercultural</a:t>
          </a:r>
        </a:p>
      </dgm:t>
    </dgm:pt>
    <dgm:pt modelId="{447FEE56-E585-7340-9DF1-04C6FFF2F5A0}" type="parTrans" cxnId="{8FA575AB-B287-5747-92A9-8AE6CFEC5670}">
      <dgm:prSet/>
      <dgm:spPr/>
      <dgm:t>
        <a:bodyPr/>
        <a:lstStyle/>
        <a:p>
          <a:endParaRPr lang="ca-ES" noProof="0" dirty="0"/>
        </a:p>
      </dgm:t>
    </dgm:pt>
    <dgm:pt modelId="{C8CC2E73-8243-6048-925A-C3A20BD5F6AE}" type="sibTrans" cxnId="{8FA575AB-B287-5747-92A9-8AE6CFEC5670}">
      <dgm:prSet/>
      <dgm:spPr/>
      <dgm:t>
        <a:bodyPr/>
        <a:lstStyle/>
        <a:p>
          <a:endParaRPr lang="ca-ES" noProof="0" dirty="0"/>
        </a:p>
      </dgm:t>
    </dgm:pt>
    <dgm:pt modelId="{3EE358FE-BF2B-1D4C-AD0A-19786616BBAD}">
      <dgm:prSet phldrT="[Texto]" custT="1"/>
      <dgm:spPr/>
      <dgm:t>
        <a:bodyPr/>
        <a:lstStyle/>
        <a:p>
          <a:r>
            <a:rPr lang="ca-ES" sz="1200" b="1" noProof="0" dirty="0">
              <a:solidFill>
                <a:schemeClr val="accent1">
                  <a:lumMod val="50000"/>
                </a:schemeClr>
              </a:solidFill>
            </a:rPr>
            <a:t>Contingut sociocultural</a:t>
          </a:r>
        </a:p>
      </dgm:t>
    </dgm:pt>
    <dgm:pt modelId="{A39C9DA1-A277-764C-A3DD-01AEFB074DF5}" type="parTrans" cxnId="{593D822D-037A-2D48-A1AF-15FE6560875E}">
      <dgm:prSet/>
      <dgm:spPr/>
      <dgm:t>
        <a:bodyPr/>
        <a:lstStyle/>
        <a:p>
          <a:endParaRPr lang="ca-ES" noProof="0" dirty="0"/>
        </a:p>
      </dgm:t>
    </dgm:pt>
    <dgm:pt modelId="{3E91FB3C-0034-7B47-BCDB-E7F270148864}" type="sibTrans" cxnId="{593D822D-037A-2D48-A1AF-15FE6560875E}">
      <dgm:prSet/>
      <dgm:spPr/>
      <dgm:t>
        <a:bodyPr/>
        <a:lstStyle/>
        <a:p>
          <a:endParaRPr lang="ca-ES" noProof="0" dirty="0"/>
        </a:p>
      </dgm:t>
    </dgm:pt>
    <dgm:pt modelId="{E4866E53-06A7-EC4C-9D55-1BAD1E88D61B}">
      <dgm:prSet phldrT="[Texto]" custT="1"/>
      <dgm:spPr/>
      <dgm:t>
        <a:bodyPr/>
        <a:lstStyle/>
        <a:p>
          <a:r>
            <a:rPr lang="ca-ES" sz="1200" b="1" noProof="0" dirty="0"/>
            <a:t>Reptes de sostenibilitat</a:t>
          </a:r>
        </a:p>
      </dgm:t>
    </dgm:pt>
    <dgm:pt modelId="{EF2B0A7F-3D00-4B49-A0CA-2C7351E43A03}" type="parTrans" cxnId="{7A38412A-FE67-2242-981E-6590162209B6}">
      <dgm:prSet/>
      <dgm:spPr/>
      <dgm:t>
        <a:bodyPr/>
        <a:lstStyle/>
        <a:p>
          <a:endParaRPr lang="ca-ES" noProof="0" dirty="0"/>
        </a:p>
      </dgm:t>
    </dgm:pt>
    <dgm:pt modelId="{F8EFDF5C-58B0-C44D-B37C-33E752254527}" type="sibTrans" cxnId="{7A38412A-FE67-2242-981E-6590162209B6}">
      <dgm:prSet/>
      <dgm:spPr/>
      <dgm:t>
        <a:bodyPr/>
        <a:lstStyle/>
        <a:p>
          <a:endParaRPr lang="ca-ES" noProof="0" dirty="0"/>
        </a:p>
      </dgm:t>
    </dgm:pt>
    <dgm:pt modelId="{B8D303A5-4220-5B42-B37F-D77CE76E82AD}" type="pres">
      <dgm:prSet presAssocID="{D4177D17-F68C-EF4A-943C-1B1EB52ABA85}" presName="compositeShape" presStyleCnt="0">
        <dgm:presLayoutVars>
          <dgm:chMax val="9"/>
          <dgm:dir/>
          <dgm:resizeHandles val="exact"/>
        </dgm:presLayoutVars>
      </dgm:prSet>
      <dgm:spPr/>
    </dgm:pt>
    <dgm:pt modelId="{44C4E596-B958-C44C-B3B3-65B27F60A015}" type="pres">
      <dgm:prSet presAssocID="{D4177D17-F68C-EF4A-943C-1B1EB52ABA85}" presName="triangle1" presStyleLbl="node1" presStyleIdx="0" presStyleCnt="4">
        <dgm:presLayoutVars>
          <dgm:bulletEnabled val="1"/>
        </dgm:presLayoutVars>
      </dgm:prSet>
      <dgm:spPr/>
    </dgm:pt>
    <dgm:pt modelId="{B02B70A1-F454-F049-A13E-ED43BD0BA50F}" type="pres">
      <dgm:prSet presAssocID="{D4177D17-F68C-EF4A-943C-1B1EB52ABA85}" presName="triangle2" presStyleLbl="node1" presStyleIdx="1" presStyleCnt="4">
        <dgm:presLayoutVars>
          <dgm:bulletEnabled val="1"/>
        </dgm:presLayoutVars>
      </dgm:prSet>
      <dgm:spPr/>
    </dgm:pt>
    <dgm:pt modelId="{80B8FD17-2C78-C947-BEB5-F87C26308B8B}" type="pres">
      <dgm:prSet presAssocID="{D4177D17-F68C-EF4A-943C-1B1EB52ABA85}" presName="triangle3" presStyleLbl="node1" presStyleIdx="2" presStyleCnt="4">
        <dgm:presLayoutVars>
          <dgm:bulletEnabled val="1"/>
        </dgm:presLayoutVars>
      </dgm:prSet>
      <dgm:spPr/>
    </dgm:pt>
    <dgm:pt modelId="{CF7140BC-D4DE-964D-AC88-13D256EC0F8F}" type="pres">
      <dgm:prSet presAssocID="{D4177D17-F68C-EF4A-943C-1B1EB52ABA85}" presName="triangle4" presStyleLbl="node1" presStyleIdx="3" presStyleCnt="4">
        <dgm:presLayoutVars>
          <dgm:bulletEnabled val="1"/>
        </dgm:presLayoutVars>
      </dgm:prSet>
      <dgm:spPr/>
    </dgm:pt>
  </dgm:ptLst>
  <dgm:cxnLst>
    <dgm:cxn modelId="{7A38412A-FE67-2242-981E-6590162209B6}" srcId="{D4177D17-F68C-EF4A-943C-1B1EB52ABA85}" destId="{E4866E53-06A7-EC4C-9D55-1BAD1E88D61B}" srcOrd="3" destOrd="0" parTransId="{EF2B0A7F-3D00-4B49-A0CA-2C7351E43A03}" sibTransId="{F8EFDF5C-58B0-C44D-B37C-33E752254527}"/>
    <dgm:cxn modelId="{593D822D-037A-2D48-A1AF-15FE6560875E}" srcId="{D4177D17-F68C-EF4A-943C-1B1EB52ABA85}" destId="{3EE358FE-BF2B-1D4C-AD0A-19786616BBAD}" srcOrd="2" destOrd="0" parTransId="{A39C9DA1-A277-764C-A3DD-01AEFB074DF5}" sibTransId="{3E91FB3C-0034-7B47-BCDB-E7F270148864}"/>
    <dgm:cxn modelId="{B4943C34-D983-8041-82A9-D616D8F4693E}" type="presOf" srcId="{0F79CD4B-2530-134F-A172-C8071E6E4651}" destId="{B02B70A1-F454-F049-A13E-ED43BD0BA50F}" srcOrd="0" destOrd="0" presId="urn:microsoft.com/office/officeart/2005/8/layout/pyramid4"/>
    <dgm:cxn modelId="{937E8137-2CDA-994E-A607-0444D41AB653}" type="presOf" srcId="{E4866E53-06A7-EC4C-9D55-1BAD1E88D61B}" destId="{CF7140BC-D4DE-964D-AC88-13D256EC0F8F}" srcOrd="0" destOrd="0" presId="urn:microsoft.com/office/officeart/2005/8/layout/pyramid4"/>
    <dgm:cxn modelId="{F18AB63F-2834-2F45-AA23-4B36E65EE498}" type="presOf" srcId="{D4177D17-F68C-EF4A-943C-1B1EB52ABA85}" destId="{B8D303A5-4220-5B42-B37F-D77CE76E82AD}" srcOrd="0" destOrd="0" presId="urn:microsoft.com/office/officeart/2005/8/layout/pyramid4"/>
    <dgm:cxn modelId="{47E41A9B-D263-594A-8E29-C70A2BEC164E}" type="presOf" srcId="{0E0D6459-6EDE-1F4F-BC00-D1E23E239EC0}" destId="{44C4E596-B958-C44C-B3B3-65B27F60A015}" srcOrd="0" destOrd="0" presId="urn:microsoft.com/office/officeart/2005/8/layout/pyramid4"/>
    <dgm:cxn modelId="{2487739F-102A-D045-BD1E-B677477F3917}" type="presOf" srcId="{3EE358FE-BF2B-1D4C-AD0A-19786616BBAD}" destId="{80B8FD17-2C78-C947-BEB5-F87C26308B8B}" srcOrd="0" destOrd="0" presId="urn:microsoft.com/office/officeart/2005/8/layout/pyramid4"/>
    <dgm:cxn modelId="{8FA575AB-B287-5747-92A9-8AE6CFEC5670}" srcId="{D4177D17-F68C-EF4A-943C-1B1EB52ABA85}" destId="{0F79CD4B-2530-134F-A172-C8071E6E4651}" srcOrd="1" destOrd="0" parTransId="{447FEE56-E585-7340-9DF1-04C6FFF2F5A0}" sibTransId="{C8CC2E73-8243-6048-925A-C3A20BD5F6AE}"/>
    <dgm:cxn modelId="{2CF59BAE-2BB5-2449-92CA-F4272641E412}" srcId="{D4177D17-F68C-EF4A-943C-1B1EB52ABA85}" destId="{0E0D6459-6EDE-1F4F-BC00-D1E23E239EC0}" srcOrd="0" destOrd="0" parTransId="{777729C2-1CEF-6B46-829B-DC7478620685}" sibTransId="{63B4FFB8-7A5B-524D-81F2-A31927AC472F}"/>
    <dgm:cxn modelId="{1497227C-D08B-EB4D-8854-A5A63B6CA6F3}" type="presParOf" srcId="{B8D303A5-4220-5B42-B37F-D77CE76E82AD}" destId="{44C4E596-B958-C44C-B3B3-65B27F60A015}" srcOrd="0" destOrd="0" presId="urn:microsoft.com/office/officeart/2005/8/layout/pyramid4"/>
    <dgm:cxn modelId="{8905AE42-8801-A14A-A49F-7332796B0B14}" type="presParOf" srcId="{B8D303A5-4220-5B42-B37F-D77CE76E82AD}" destId="{B02B70A1-F454-F049-A13E-ED43BD0BA50F}" srcOrd="1" destOrd="0" presId="urn:microsoft.com/office/officeart/2005/8/layout/pyramid4"/>
    <dgm:cxn modelId="{F4E2C5D5-F7F8-5D4A-AE41-CF9FE56FAF83}" type="presParOf" srcId="{B8D303A5-4220-5B42-B37F-D77CE76E82AD}" destId="{80B8FD17-2C78-C947-BEB5-F87C26308B8B}" srcOrd="2" destOrd="0" presId="urn:microsoft.com/office/officeart/2005/8/layout/pyramid4"/>
    <dgm:cxn modelId="{ECB6DEBF-B0AA-4640-B796-E2901927EB83}" type="presParOf" srcId="{B8D303A5-4220-5B42-B37F-D77CE76E82AD}" destId="{CF7140BC-D4DE-964D-AC88-13D256EC0F8F}"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E596-B958-C44C-B3B3-65B27F60A015}">
      <dsp:nvSpPr>
        <dsp:cNvPr id="0" name=""/>
        <dsp:cNvSpPr/>
      </dsp:nvSpPr>
      <dsp:spPr>
        <a:xfrm>
          <a:off x="2801629" y="0"/>
          <a:ext cx="2370908" cy="2370908"/>
        </a:xfrm>
        <a:prstGeom prst="triangl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ca-ES" sz="1400" b="1" kern="1200" noProof="0" dirty="0"/>
        </a:p>
        <a:p>
          <a:pPr marL="0" lvl="0" indent="0" algn="ctr" defTabSz="622300">
            <a:lnSpc>
              <a:spcPct val="90000"/>
            </a:lnSpc>
            <a:spcBef>
              <a:spcPct val="0"/>
            </a:spcBef>
            <a:spcAft>
              <a:spcPct val="35000"/>
            </a:spcAft>
            <a:buNone/>
          </a:pPr>
          <a:endParaRPr lang="ca-ES" sz="1400" b="1" kern="1200" noProof="0" dirty="0"/>
        </a:p>
        <a:p>
          <a:pPr marL="0" lvl="0" indent="0" algn="ctr" defTabSz="622300">
            <a:lnSpc>
              <a:spcPct val="90000"/>
            </a:lnSpc>
            <a:spcBef>
              <a:spcPct val="0"/>
            </a:spcBef>
            <a:spcAft>
              <a:spcPct val="35000"/>
            </a:spcAft>
            <a:buNone/>
          </a:pPr>
          <a:r>
            <a:rPr lang="ca-ES" sz="1200" b="1" kern="1200" noProof="0" dirty="0"/>
            <a:t>Competència lingüística</a:t>
          </a:r>
        </a:p>
      </dsp:txBody>
      <dsp:txXfrm>
        <a:off x="3394356" y="1185454"/>
        <a:ext cx="1185454" cy="1185454"/>
      </dsp:txXfrm>
    </dsp:sp>
    <dsp:sp modelId="{B02B70A1-F454-F049-A13E-ED43BD0BA50F}">
      <dsp:nvSpPr>
        <dsp:cNvPr id="0" name=""/>
        <dsp:cNvSpPr/>
      </dsp:nvSpPr>
      <dsp:spPr>
        <a:xfrm>
          <a:off x="1616175" y="2370908"/>
          <a:ext cx="2370908" cy="2370908"/>
        </a:xfrm>
        <a:prstGeom prst="triangle">
          <a:avLst/>
        </a:prstGeom>
        <a:solidFill>
          <a:schemeClr val="accent1">
            <a:shade val="50000"/>
            <a:hueOff val="-50634"/>
            <a:satOff val="-1085"/>
            <a:lumOff val="200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Competència intercultural</a:t>
          </a:r>
        </a:p>
      </dsp:txBody>
      <dsp:txXfrm>
        <a:off x="2208902" y="3556362"/>
        <a:ext cx="1185454" cy="1185454"/>
      </dsp:txXfrm>
    </dsp:sp>
    <dsp:sp modelId="{80B8FD17-2C78-C947-BEB5-F87C26308B8B}">
      <dsp:nvSpPr>
        <dsp:cNvPr id="0" name=""/>
        <dsp:cNvSpPr/>
      </dsp:nvSpPr>
      <dsp:spPr>
        <a:xfrm rot="10800000">
          <a:off x="2801629" y="2370908"/>
          <a:ext cx="2370908" cy="2370908"/>
        </a:xfrm>
        <a:prstGeom prst="triangle">
          <a:avLst/>
        </a:prstGeom>
        <a:solidFill>
          <a:schemeClr val="accent1">
            <a:shade val="50000"/>
            <a:hueOff val="-101269"/>
            <a:satOff val="-2170"/>
            <a:lumOff val="400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a-ES" sz="1200" b="1" kern="1200" noProof="0" dirty="0">
              <a:solidFill>
                <a:schemeClr val="accent1">
                  <a:lumMod val="50000"/>
                </a:schemeClr>
              </a:solidFill>
            </a:rPr>
            <a:t>Contingut sociocultural</a:t>
          </a:r>
        </a:p>
      </dsp:txBody>
      <dsp:txXfrm rot="10800000">
        <a:off x="3394356" y="2370908"/>
        <a:ext cx="1185454" cy="1185454"/>
      </dsp:txXfrm>
    </dsp:sp>
    <dsp:sp modelId="{CF7140BC-D4DE-964D-AC88-13D256EC0F8F}">
      <dsp:nvSpPr>
        <dsp:cNvPr id="0" name=""/>
        <dsp:cNvSpPr/>
      </dsp:nvSpPr>
      <dsp:spPr>
        <a:xfrm>
          <a:off x="3987084" y="2370908"/>
          <a:ext cx="2370908" cy="2370908"/>
        </a:xfrm>
        <a:prstGeom prst="triangle">
          <a:avLst/>
        </a:prstGeom>
        <a:solidFill>
          <a:schemeClr val="accent1">
            <a:shade val="50000"/>
            <a:hueOff val="-50634"/>
            <a:satOff val="-1085"/>
            <a:lumOff val="200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Reptes de sostenibilitat</a:t>
          </a:r>
        </a:p>
      </dsp:txBody>
      <dsp:txXfrm>
        <a:off x="4579811" y="3556362"/>
        <a:ext cx="1185454" cy="11854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7/15/22</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‹Nº›</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55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7/15/22</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‹Nº›</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0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7/15/22</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73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7/15/22</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‹Nº›</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76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7/15/22</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‹Nº›</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5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7/15/22</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‹Nº›</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5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7/15/22</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5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7/15/22</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55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7/15/22</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347736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7/15/22</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92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7/15/22</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79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7/15/22</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‹Nº›</a:t>
            </a:fld>
            <a:endParaRPr lang="en-US" dirty="0"/>
          </a:p>
        </p:txBody>
      </p:sp>
    </p:spTree>
    <p:extLst>
      <p:ext uri="{BB962C8B-B14F-4D97-AF65-F5344CB8AC3E}">
        <p14:creationId xmlns:p14="http://schemas.microsoft.com/office/powerpoint/2010/main" val="23331146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NFrC0zDE4fw?start=358&amp;feature=oembed"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5"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ítulo 1">
            <a:extLst>
              <a:ext uri="{FF2B5EF4-FFF2-40B4-BE49-F238E27FC236}">
                <a16:creationId xmlns:a16="http://schemas.microsoft.com/office/drawing/2014/main" id="{2E3A32ED-167E-F11E-6831-9344E0DDD9C7}"/>
              </a:ext>
            </a:extLst>
          </p:cNvPr>
          <p:cNvSpPr>
            <a:spLocks noGrp="1"/>
          </p:cNvSpPr>
          <p:nvPr>
            <p:ph type="ctrTitle"/>
          </p:nvPr>
        </p:nvSpPr>
        <p:spPr>
          <a:xfrm>
            <a:off x="4739751" y="768334"/>
            <a:ext cx="6479629" cy="2866405"/>
          </a:xfrm>
        </p:spPr>
        <p:txBody>
          <a:bodyPr>
            <a:normAutofit/>
          </a:bodyPr>
          <a:lstStyle/>
          <a:p>
            <a:r>
              <a:rPr lang="ca-ES" dirty="0"/>
              <a:t>Interpretacions del turisme a Mallorca</a:t>
            </a:r>
            <a:endParaRPr lang="es-ES" dirty="0"/>
          </a:p>
        </p:txBody>
      </p:sp>
      <p:sp>
        <p:nvSpPr>
          <p:cNvPr id="3" name="Subtítulo 2">
            <a:extLst>
              <a:ext uri="{FF2B5EF4-FFF2-40B4-BE49-F238E27FC236}">
                <a16:creationId xmlns:a16="http://schemas.microsoft.com/office/drawing/2014/main" id="{DBDBA372-0974-5254-DA0F-0CDC214A091A}"/>
              </a:ext>
            </a:extLst>
          </p:cNvPr>
          <p:cNvSpPr>
            <a:spLocks noGrp="1"/>
          </p:cNvSpPr>
          <p:nvPr>
            <p:ph type="subTitle" idx="1"/>
          </p:nvPr>
        </p:nvSpPr>
        <p:spPr>
          <a:xfrm>
            <a:off x="4739751" y="3466601"/>
            <a:ext cx="6479629" cy="1080977"/>
          </a:xfrm>
        </p:spPr>
        <p:txBody>
          <a:bodyPr>
            <a:normAutofit/>
          </a:bodyPr>
          <a:lstStyle/>
          <a:p>
            <a:r>
              <a:rPr lang="ca-ES" sz="2400" dirty="0"/>
              <a:t>Una aproximació didàctica a través de diferents produccions culturals</a:t>
            </a:r>
            <a:endParaRPr lang="es-ES" sz="2400" dirty="0"/>
          </a:p>
        </p:txBody>
      </p:sp>
      <p:pic>
        <p:nvPicPr>
          <p:cNvPr id="4" name="Picture 3">
            <a:extLst>
              <a:ext uri="{FF2B5EF4-FFF2-40B4-BE49-F238E27FC236}">
                <a16:creationId xmlns:a16="http://schemas.microsoft.com/office/drawing/2014/main" id="{BDA3D067-D9A4-ABB3-26C8-3ABFA35665F3}"/>
              </a:ext>
            </a:extLst>
          </p:cNvPr>
          <p:cNvPicPr>
            <a:picLocks noChangeAspect="1"/>
          </p:cNvPicPr>
          <p:nvPr/>
        </p:nvPicPr>
        <p:blipFill rotWithShape="1">
          <a:blip r:embed="rId2"/>
          <a:srcRect l="32018" r="27210" b="2"/>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6A710E74-7620-A89C-5255-FABCF5B3452C}"/>
              </a:ext>
            </a:extLst>
          </p:cNvPr>
          <p:cNvSpPr txBox="1"/>
          <p:nvPr/>
        </p:nvSpPr>
        <p:spPr>
          <a:xfrm>
            <a:off x="4739751" y="5316221"/>
            <a:ext cx="1767215" cy="646331"/>
          </a:xfrm>
          <a:prstGeom prst="rect">
            <a:avLst/>
          </a:prstGeom>
          <a:noFill/>
        </p:spPr>
        <p:txBody>
          <a:bodyPr wrap="none" rtlCol="0">
            <a:spAutoFit/>
          </a:bodyPr>
          <a:lstStyle/>
          <a:p>
            <a:r>
              <a:rPr lang="es-ES" dirty="0"/>
              <a:t>Joan Mas Font</a:t>
            </a:r>
          </a:p>
          <a:p>
            <a:r>
              <a:rPr lang="es-ES" dirty="0"/>
              <a:t>JIPC 2022</a:t>
            </a:r>
          </a:p>
        </p:txBody>
      </p:sp>
      <p:pic>
        <p:nvPicPr>
          <p:cNvPr id="12" name="Imagen 11">
            <a:extLst>
              <a:ext uri="{FF2B5EF4-FFF2-40B4-BE49-F238E27FC236}">
                <a16:creationId xmlns:a16="http://schemas.microsoft.com/office/drawing/2014/main" id="{350C7521-1215-67BD-4904-4058F6C486A0}"/>
              </a:ext>
            </a:extLst>
          </p:cNvPr>
          <p:cNvPicPr>
            <a:picLocks noChangeAspect="1"/>
          </p:cNvPicPr>
          <p:nvPr/>
        </p:nvPicPr>
        <p:blipFill>
          <a:blip r:embed="rId3"/>
          <a:stretch>
            <a:fillRect/>
          </a:stretch>
        </p:blipFill>
        <p:spPr>
          <a:xfrm>
            <a:off x="7443891" y="5288783"/>
            <a:ext cx="3977148" cy="662382"/>
          </a:xfrm>
          <a:prstGeom prst="rect">
            <a:avLst/>
          </a:prstGeom>
        </p:spPr>
      </p:pic>
    </p:spTree>
    <p:extLst>
      <p:ext uri="{BB962C8B-B14F-4D97-AF65-F5344CB8AC3E}">
        <p14:creationId xmlns:p14="http://schemas.microsoft.com/office/powerpoint/2010/main" val="427754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49" y="999535"/>
            <a:ext cx="7338348" cy="4990339"/>
          </a:xfrm>
        </p:spPr>
        <p:txBody>
          <a:bodyPr>
            <a:normAutofit fontScale="77500" lnSpcReduction="20000"/>
          </a:bodyPr>
          <a:lstStyle/>
          <a:p>
            <a:pPr marL="0" indent="0">
              <a:buNone/>
            </a:pPr>
            <a:r>
              <a:rPr lang="ca-ES" b="1" dirty="0"/>
              <a:t>Sebastià Alzamora</a:t>
            </a:r>
          </a:p>
          <a:p>
            <a:pPr marL="0" indent="0">
              <a:buNone/>
            </a:pPr>
            <a:r>
              <a:rPr lang="ca-ES" i="1" dirty="0"/>
              <a:t>Ràbia</a:t>
            </a:r>
          </a:p>
          <a:p>
            <a:pPr marL="0" indent="0">
              <a:buNone/>
            </a:pPr>
            <a:endParaRPr lang="ca-ES" i="1" dirty="0"/>
          </a:p>
          <a:p>
            <a:r>
              <a:rPr lang="ca-ES" dirty="0"/>
              <a:t>Paral·lelismes entre Bellavista (localitat fictícia) i </a:t>
            </a:r>
            <a:r>
              <a:rPr lang="ca-ES" dirty="0" err="1"/>
              <a:t>s’Arenal</a:t>
            </a:r>
            <a:endParaRPr lang="ca-ES" dirty="0"/>
          </a:p>
          <a:p>
            <a:r>
              <a:rPr lang="ca-ES" dirty="0"/>
              <a:t>To punyent</a:t>
            </a:r>
          </a:p>
          <a:p>
            <a:pPr marL="0" indent="0">
              <a:buNone/>
            </a:pPr>
            <a:endParaRPr lang="ca-ES" i="1" dirty="0"/>
          </a:p>
          <a:p>
            <a:pPr marL="0" indent="0">
              <a:buNone/>
            </a:pPr>
            <a:r>
              <a:rPr lang="ca-ES" dirty="0">
                <a:solidFill>
                  <a:schemeClr val="accent1">
                    <a:lumMod val="50000"/>
                  </a:schemeClr>
                </a:solidFill>
              </a:rPr>
              <a:t>«Tota la </a:t>
            </a:r>
            <a:r>
              <a:rPr lang="ca-ES" i="1" dirty="0" err="1">
                <a:solidFill>
                  <a:schemeClr val="accent1">
                    <a:lumMod val="50000"/>
                  </a:schemeClr>
                </a:solidFill>
              </a:rPr>
              <a:t>white</a:t>
            </a:r>
            <a:r>
              <a:rPr lang="ca-ES" i="1" dirty="0">
                <a:solidFill>
                  <a:schemeClr val="accent1">
                    <a:lumMod val="50000"/>
                  </a:schemeClr>
                </a:solidFill>
              </a:rPr>
              <a:t> </a:t>
            </a:r>
            <a:r>
              <a:rPr lang="ca-ES" i="1" dirty="0" err="1">
                <a:solidFill>
                  <a:schemeClr val="accent1">
                    <a:lumMod val="50000"/>
                  </a:schemeClr>
                </a:solidFill>
              </a:rPr>
              <a:t>trash</a:t>
            </a:r>
            <a:r>
              <a:rPr lang="ca-ES" dirty="0">
                <a:solidFill>
                  <a:schemeClr val="accent1">
                    <a:lumMod val="50000"/>
                  </a:schemeClr>
                </a:solidFill>
              </a:rPr>
              <a:t> britànica, i també l’alemanya</a:t>
            </a:r>
            <a:r>
              <a:rPr lang="es-ES" dirty="0">
                <a:solidFill>
                  <a:schemeClr val="accent1">
                    <a:lumMod val="50000"/>
                  </a:schemeClr>
                </a:solidFill>
              </a:rPr>
              <a:t>»</a:t>
            </a:r>
          </a:p>
          <a:p>
            <a:pPr marL="0" indent="0">
              <a:buNone/>
            </a:pPr>
            <a:endParaRPr lang="ca-ES" i="1" dirty="0"/>
          </a:p>
          <a:p>
            <a:pPr marL="0" indent="0">
              <a:buNone/>
            </a:pPr>
            <a:r>
              <a:rPr lang="ca-ES" dirty="0">
                <a:solidFill>
                  <a:schemeClr val="accent1">
                    <a:lumMod val="50000"/>
                  </a:schemeClr>
                </a:solidFill>
              </a:rPr>
              <a:t>«Feia anys que aquest picadís havia substituït l’arena original, i era d’un tacte desagradable, lleugerament vidriós, però als turistes els entusiasmava. Els resultava còmode, pel que es veia, per fer-hi el que sigui que fan allà. Menjar, beure, defecar, ocasionalment fornicar»</a:t>
            </a:r>
          </a:p>
          <a:p>
            <a:pPr marL="0" indent="0">
              <a:buNone/>
            </a:pPr>
            <a:endParaRPr lang="ca-ES" i="1" dirty="0">
              <a:solidFill>
                <a:schemeClr val="accent1">
                  <a:lumMod val="50000"/>
                </a:schemeClr>
              </a:solidFill>
            </a:endParaRPr>
          </a:p>
          <a:p>
            <a:pPr marL="0" indent="0">
              <a:buNone/>
            </a:pPr>
            <a:r>
              <a:rPr lang="es-ES" dirty="0">
                <a:solidFill>
                  <a:schemeClr val="accent1">
                    <a:lumMod val="50000"/>
                  </a:schemeClr>
                </a:solidFill>
              </a:rPr>
              <a:t>«</a:t>
            </a:r>
            <a:r>
              <a:rPr lang="es-ES" dirty="0" err="1">
                <a:solidFill>
                  <a:schemeClr val="accent1">
                    <a:lumMod val="50000"/>
                  </a:schemeClr>
                </a:solidFill>
              </a:rPr>
              <a:t>L’illa</a:t>
            </a:r>
            <a:r>
              <a:rPr lang="es-ES" dirty="0">
                <a:solidFill>
                  <a:schemeClr val="accent1">
                    <a:lumMod val="50000"/>
                  </a:schemeClr>
                </a:solidFill>
              </a:rPr>
              <a:t> </a:t>
            </a:r>
            <a:r>
              <a:rPr lang="es-ES" dirty="0" err="1">
                <a:solidFill>
                  <a:schemeClr val="accent1">
                    <a:lumMod val="50000"/>
                  </a:schemeClr>
                </a:solidFill>
              </a:rPr>
              <a:t>m’és</a:t>
            </a:r>
            <a:r>
              <a:rPr lang="es-ES" dirty="0">
                <a:solidFill>
                  <a:schemeClr val="accent1">
                    <a:lumMod val="50000"/>
                  </a:schemeClr>
                </a:solidFill>
              </a:rPr>
              <a:t> igual. / </a:t>
            </a:r>
            <a:r>
              <a:rPr lang="es-ES" b="1" dirty="0" err="1">
                <a:solidFill>
                  <a:schemeClr val="accent1">
                    <a:lumMod val="50000"/>
                  </a:schemeClr>
                </a:solidFill>
              </a:rPr>
              <a:t>Pots</a:t>
            </a:r>
            <a:r>
              <a:rPr lang="es-ES" b="1" dirty="0">
                <a:solidFill>
                  <a:schemeClr val="accent1">
                    <a:lumMod val="50000"/>
                  </a:schemeClr>
                </a:solidFill>
              </a:rPr>
              <a:t> </a:t>
            </a:r>
            <a:r>
              <a:rPr lang="es-ES" b="1" dirty="0" err="1">
                <a:solidFill>
                  <a:schemeClr val="accent1">
                    <a:lumMod val="50000"/>
                  </a:schemeClr>
                </a:solidFill>
              </a:rPr>
              <a:t>enfonsar</a:t>
            </a:r>
            <a:r>
              <a:rPr lang="es-ES" b="1" dirty="0">
                <a:solidFill>
                  <a:schemeClr val="accent1">
                    <a:lumMod val="50000"/>
                  </a:schemeClr>
                </a:solidFill>
              </a:rPr>
              <a:t>-la </a:t>
            </a:r>
            <a:r>
              <a:rPr lang="es-ES" dirty="0" err="1">
                <a:solidFill>
                  <a:schemeClr val="accent1">
                    <a:lumMod val="50000"/>
                  </a:schemeClr>
                </a:solidFill>
              </a:rPr>
              <a:t>però</a:t>
            </a:r>
            <a:r>
              <a:rPr lang="es-ES" dirty="0">
                <a:solidFill>
                  <a:schemeClr val="accent1">
                    <a:lumMod val="50000"/>
                  </a:schemeClr>
                </a:solidFill>
              </a:rPr>
              <a:t> </a:t>
            </a:r>
            <a:r>
              <a:rPr lang="es-ES" dirty="0" err="1">
                <a:solidFill>
                  <a:schemeClr val="accent1">
                    <a:lumMod val="50000"/>
                  </a:schemeClr>
                </a:solidFill>
              </a:rPr>
              <a:t>després</a:t>
            </a:r>
            <a:r>
              <a:rPr lang="es-ES" dirty="0">
                <a:solidFill>
                  <a:schemeClr val="accent1">
                    <a:lumMod val="50000"/>
                  </a:schemeClr>
                </a:solidFill>
              </a:rPr>
              <a:t> sura, / </a:t>
            </a:r>
            <a:r>
              <a:rPr lang="es-ES" dirty="0" err="1">
                <a:solidFill>
                  <a:schemeClr val="accent1">
                    <a:lumMod val="50000"/>
                  </a:schemeClr>
                </a:solidFill>
              </a:rPr>
              <a:t>com</a:t>
            </a:r>
            <a:r>
              <a:rPr lang="es-ES" dirty="0">
                <a:solidFill>
                  <a:schemeClr val="accent1">
                    <a:lumMod val="50000"/>
                  </a:schemeClr>
                </a:solidFill>
              </a:rPr>
              <a:t> una </a:t>
            </a:r>
            <a:r>
              <a:rPr lang="es-ES" dirty="0" err="1">
                <a:solidFill>
                  <a:schemeClr val="accent1">
                    <a:lumMod val="50000"/>
                  </a:schemeClr>
                </a:solidFill>
              </a:rPr>
              <a:t>merda</a:t>
            </a:r>
            <a:r>
              <a:rPr lang="es-ES" dirty="0">
                <a:solidFill>
                  <a:schemeClr val="accent1">
                    <a:lumMod val="50000"/>
                  </a:schemeClr>
                </a:solidFill>
              </a:rPr>
              <a:t>”»</a:t>
            </a:r>
            <a:endParaRPr lang="ca-ES" i="1" dirty="0">
              <a:solidFill>
                <a:schemeClr val="accent1">
                  <a:lumMod val="50000"/>
                </a:schemeClr>
              </a:solidFill>
            </a:endParaRPr>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Ràbia by Sebastià Alzamora">
            <a:extLst>
              <a:ext uri="{FF2B5EF4-FFF2-40B4-BE49-F238E27FC236}">
                <a16:creationId xmlns:a16="http://schemas.microsoft.com/office/drawing/2014/main" id="{BD1B16DD-2241-E9E2-422B-B16A94333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514" y="1019952"/>
            <a:ext cx="2952179" cy="461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8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7357357" y="4042614"/>
            <a:ext cx="2679341" cy="224384"/>
          </a:xfrm>
        </p:spPr>
        <p:txBody>
          <a:bodyPr>
            <a:normAutofit fontScale="40000" lnSpcReduction="20000"/>
          </a:bodyPr>
          <a:lstStyle/>
          <a:p>
            <a:pPr marL="0" indent="0">
              <a:buNone/>
            </a:pPr>
            <a:r>
              <a:rPr lang="ca-ES" b="1" dirty="0">
                <a:solidFill>
                  <a:srgbClr val="FF0000"/>
                </a:solidFill>
              </a:rPr>
              <a:t>Audiovisuals</a:t>
            </a:r>
          </a:p>
          <a:p>
            <a:pPr marL="0" indent="0">
              <a:buNone/>
            </a:pPr>
            <a:endParaRPr lang="ca-ES" dirty="0">
              <a:solidFill>
                <a:srgbClr val="FF0000"/>
              </a:solidFill>
            </a:endParaRPr>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41416234-D349-136B-3807-CD15DF2390EE}"/>
              </a:ext>
            </a:extLst>
          </p:cNvPr>
          <p:cNvSpPr txBox="1"/>
          <p:nvPr/>
        </p:nvSpPr>
        <p:spPr>
          <a:xfrm>
            <a:off x="565147" y="1433108"/>
            <a:ext cx="5244808" cy="2862322"/>
          </a:xfrm>
          <a:prstGeom prst="rect">
            <a:avLst/>
          </a:prstGeom>
          <a:noFill/>
        </p:spPr>
        <p:txBody>
          <a:bodyPr wrap="square" rtlCol="0">
            <a:spAutoFit/>
          </a:bodyPr>
          <a:lstStyle/>
          <a:p>
            <a:r>
              <a:rPr lang="ca-ES" b="1" dirty="0">
                <a:solidFill>
                  <a:schemeClr val="accent3">
                    <a:lumMod val="75000"/>
                  </a:schemeClr>
                </a:solidFill>
              </a:rPr>
              <a:t>Sèrie TV</a:t>
            </a:r>
          </a:p>
          <a:p>
            <a:endParaRPr lang="ca-ES" b="1" dirty="0">
              <a:solidFill>
                <a:srgbClr val="FF0000"/>
              </a:solidFill>
            </a:endParaRPr>
          </a:p>
          <a:p>
            <a:r>
              <a:rPr lang="ca-ES" b="1" i="1" dirty="0"/>
              <a:t>Mai neva a Ciutat </a:t>
            </a:r>
            <a:r>
              <a:rPr lang="ca-ES" dirty="0"/>
              <a:t>(2017)</a:t>
            </a:r>
          </a:p>
          <a:p>
            <a:r>
              <a:rPr lang="ca-ES" dirty="0"/>
              <a:t>T2. E1. </a:t>
            </a:r>
            <a:r>
              <a:rPr lang="ca-ES" i="1" dirty="0"/>
              <a:t>El problema de viure a Palma</a:t>
            </a:r>
          </a:p>
          <a:p>
            <a:endParaRPr lang="ca-ES" dirty="0"/>
          </a:p>
          <a:p>
            <a:r>
              <a:rPr lang="ca-ES" dirty="0"/>
              <a:t>Generació dels </a:t>
            </a:r>
            <a:r>
              <a:rPr lang="ca-ES" dirty="0" err="1"/>
              <a:t>mil·lennistes</a:t>
            </a:r>
            <a:endParaRPr lang="ca-ES" dirty="0"/>
          </a:p>
          <a:p>
            <a:endParaRPr lang="ca-ES" dirty="0"/>
          </a:p>
          <a:p>
            <a:endParaRPr lang="ca-ES" dirty="0"/>
          </a:p>
          <a:p>
            <a:endParaRPr lang="ca-ES" b="1" dirty="0">
              <a:solidFill>
                <a:srgbClr val="FF0000"/>
              </a:solidFill>
            </a:endParaRPr>
          </a:p>
          <a:p>
            <a:endParaRPr lang="es-ES" b="1" dirty="0">
              <a:solidFill>
                <a:srgbClr val="FF0000"/>
              </a:solidFill>
            </a:endParaRPr>
          </a:p>
        </p:txBody>
      </p:sp>
      <p:pic>
        <p:nvPicPr>
          <p:cNvPr id="5" name="Elementos multimedia en línea 4" descr="Mai neva a Ciutat T2 Ep. 1 - IB3">
            <a:hlinkClick r:id="" action="ppaction://media"/>
            <a:extLst>
              <a:ext uri="{FF2B5EF4-FFF2-40B4-BE49-F238E27FC236}">
                <a16:creationId xmlns:a16="http://schemas.microsoft.com/office/drawing/2014/main" id="{EA7381C8-61A0-68A5-1F7C-B59BF02E7261}"/>
              </a:ext>
            </a:extLst>
          </p:cNvPr>
          <p:cNvPicPr>
            <a:picLocks noRot="1" noChangeAspect="1"/>
          </p:cNvPicPr>
          <p:nvPr>
            <a:videoFile r:link="rId1"/>
          </p:nvPr>
        </p:nvPicPr>
        <p:blipFill>
          <a:blip r:embed="rId3"/>
          <a:stretch>
            <a:fillRect/>
          </a:stretch>
        </p:blipFill>
        <p:spPr>
          <a:xfrm>
            <a:off x="565148" y="3383229"/>
            <a:ext cx="4682101" cy="2645387"/>
          </a:xfrm>
          <a:prstGeom prst="rect">
            <a:avLst/>
          </a:prstGeom>
        </p:spPr>
      </p:pic>
      <p:sp>
        <p:nvSpPr>
          <p:cNvPr id="20" name="CuadroTexto 19">
            <a:extLst>
              <a:ext uri="{FF2B5EF4-FFF2-40B4-BE49-F238E27FC236}">
                <a16:creationId xmlns:a16="http://schemas.microsoft.com/office/drawing/2014/main" id="{D57BBBEB-1B48-DDE6-2D98-28D0048E14F6}"/>
              </a:ext>
            </a:extLst>
          </p:cNvPr>
          <p:cNvSpPr txBox="1"/>
          <p:nvPr/>
        </p:nvSpPr>
        <p:spPr>
          <a:xfrm>
            <a:off x="6109163" y="1433108"/>
            <a:ext cx="5244808" cy="2585323"/>
          </a:xfrm>
          <a:prstGeom prst="rect">
            <a:avLst/>
          </a:prstGeom>
          <a:noFill/>
        </p:spPr>
        <p:txBody>
          <a:bodyPr wrap="square" rtlCol="0">
            <a:spAutoFit/>
          </a:bodyPr>
          <a:lstStyle/>
          <a:p>
            <a:r>
              <a:rPr lang="ca-ES" b="1" dirty="0">
                <a:solidFill>
                  <a:schemeClr val="accent3">
                    <a:lumMod val="75000"/>
                  </a:schemeClr>
                </a:solidFill>
              </a:rPr>
              <a:t>Documental</a:t>
            </a:r>
          </a:p>
          <a:p>
            <a:endParaRPr lang="ca-ES" b="1" dirty="0">
              <a:solidFill>
                <a:srgbClr val="FF0000"/>
              </a:solidFill>
            </a:endParaRPr>
          </a:p>
          <a:p>
            <a:r>
              <a:rPr lang="ca-ES" b="1" i="1" dirty="0"/>
              <a:t>Tot inclòs. Danys i conseqüències del turisme a les nostres illes </a:t>
            </a:r>
            <a:r>
              <a:rPr lang="ca-ES" dirty="0"/>
              <a:t>(2019)</a:t>
            </a:r>
            <a:endParaRPr lang="ca-ES" i="1" dirty="0"/>
          </a:p>
          <a:p>
            <a:endParaRPr lang="ca-ES" dirty="0"/>
          </a:p>
          <a:p>
            <a:endParaRPr lang="ca-ES" dirty="0"/>
          </a:p>
          <a:p>
            <a:endParaRPr lang="ca-ES" dirty="0"/>
          </a:p>
          <a:p>
            <a:endParaRPr lang="ca-ES" b="1" dirty="0">
              <a:solidFill>
                <a:srgbClr val="FF0000"/>
              </a:solidFill>
            </a:endParaRPr>
          </a:p>
          <a:p>
            <a:endParaRPr lang="es-ES" b="1" dirty="0">
              <a:solidFill>
                <a:srgbClr val="FF0000"/>
              </a:solidFill>
            </a:endParaRPr>
          </a:p>
        </p:txBody>
      </p:sp>
      <p:pic>
        <p:nvPicPr>
          <p:cNvPr id="2054" name="Picture 6" descr="El documental &quot;Tot inclòs&quot; se puede ver ya en abierto | Actualidad | Cadena  SER">
            <a:extLst>
              <a:ext uri="{FF2B5EF4-FFF2-40B4-BE49-F238E27FC236}">
                <a16:creationId xmlns:a16="http://schemas.microsoft.com/office/drawing/2014/main" id="{ED215324-7700-BC9E-5DB1-BA48C642C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162" y="3528850"/>
            <a:ext cx="4837022" cy="248590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0DC67D9D-016B-CA45-52BF-CE04360A2FAA}"/>
              </a:ext>
            </a:extLst>
          </p:cNvPr>
          <p:cNvSpPr txBox="1"/>
          <p:nvPr/>
        </p:nvSpPr>
        <p:spPr>
          <a:xfrm>
            <a:off x="565147" y="598551"/>
            <a:ext cx="2169187" cy="461665"/>
          </a:xfrm>
          <a:prstGeom prst="rect">
            <a:avLst/>
          </a:prstGeom>
          <a:noFill/>
        </p:spPr>
        <p:txBody>
          <a:bodyPr wrap="square" rtlCol="0">
            <a:spAutoFit/>
          </a:bodyPr>
          <a:lstStyle/>
          <a:p>
            <a:r>
              <a:rPr lang="ca-ES" sz="2400" b="1" dirty="0">
                <a:solidFill>
                  <a:schemeClr val="accent3">
                    <a:lumMod val="75000"/>
                  </a:schemeClr>
                </a:solidFill>
              </a:rPr>
              <a:t>Audiovisuals</a:t>
            </a:r>
          </a:p>
        </p:txBody>
      </p:sp>
    </p:spTree>
    <p:extLst>
      <p:ext uri="{BB962C8B-B14F-4D97-AF65-F5344CB8AC3E}">
        <p14:creationId xmlns:p14="http://schemas.microsoft.com/office/powerpoint/2010/main" val="29789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49" y="1132423"/>
            <a:ext cx="5325041" cy="4846827"/>
          </a:xfrm>
        </p:spPr>
        <p:txBody>
          <a:bodyPr>
            <a:noAutofit/>
          </a:bodyPr>
          <a:lstStyle/>
          <a:p>
            <a:pPr marL="0" indent="0">
              <a:buNone/>
            </a:pPr>
            <a:r>
              <a:rPr lang="ca-ES" sz="1600" b="1" dirty="0"/>
              <a:t>Antònia Font</a:t>
            </a:r>
          </a:p>
          <a:p>
            <a:pPr marL="0" indent="0">
              <a:buNone/>
            </a:pPr>
            <a:r>
              <a:rPr lang="ca-ES" sz="1600" i="1" dirty="0"/>
              <a:t>Cultura silenci</a:t>
            </a:r>
            <a:r>
              <a:rPr lang="ca-ES" sz="1600" dirty="0"/>
              <a:t> (</a:t>
            </a:r>
            <a:r>
              <a:rPr lang="ca-ES" sz="1600" i="1" dirty="0"/>
              <a:t>Un minut estroboscòpica</a:t>
            </a:r>
            <a:r>
              <a:rPr lang="ca-ES" sz="1600" dirty="0"/>
              <a:t>, 2022)</a:t>
            </a:r>
            <a:endParaRPr lang="ca-ES" sz="1600" i="1" dirty="0"/>
          </a:p>
          <a:p>
            <a:r>
              <a:rPr lang="ca-ES" sz="1600" dirty="0"/>
              <a:t>Manca de beneficis i impacte en els residents</a:t>
            </a:r>
          </a:p>
          <a:p>
            <a:endParaRPr lang="ca-ES" sz="1600" dirty="0"/>
          </a:p>
          <a:p>
            <a:pPr marL="0" indent="0">
              <a:buNone/>
            </a:pPr>
            <a:r>
              <a:rPr lang="ca-ES" sz="1600" b="1" dirty="0">
                <a:solidFill>
                  <a:schemeClr val="accent1">
                    <a:lumMod val="50000"/>
                  </a:schemeClr>
                </a:solidFill>
              </a:rPr>
              <a:t>«I què mos donen? No mos donen res.</a:t>
            </a:r>
            <a:br>
              <a:rPr lang="ca-ES" sz="1600" b="1" dirty="0">
                <a:solidFill>
                  <a:schemeClr val="accent1">
                    <a:lumMod val="50000"/>
                  </a:schemeClr>
                </a:solidFill>
              </a:rPr>
            </a:br>
            <a:r>
              <a:rPr lang="ca-ES" sz="1600" b="1" dirty="0">
                <a:solidFill>
                  <a:schemeClr val="accent1">
                    <a:lumMod val="50000"/>
                  </a:schemeClr>
                </a:solidFill>
              </a:rPr>
              <a:t>I què mos deixen? No mos deixen res»</a:t>
            </a:r>
          </a:p>
          <a:p>
            <a:pPr marL="0" indent="0">
              <a:buNone/>
            </a:pPr>
            <a:r>
              <a:rPr lang="ca-ES" sz="1600" dirty="0">
                <a:solidFill>
                  <a:schemeClr val="accent1">
                    <a:lumMod val="50000"/>
                  </a:schemeClr>
                </a:solidFill>
              </a:rPr>
              <a:t>«Sopar a una terrassa de fauna marina,</a:t>
            </a:r>
            <a:br>
              <a:rPr lang="ca-ES" sz="1600" dirty="0">
                <a:solidFill>
                  <a:schemeClr val="accent1">
                    <a:lumMod val="50000"/>
                  </a:schemeClr>
                </a:solidFill>
              </a:rPr>
            </a:br>
            <a:r>
              <a:rPr lang="ca-ES" sz="1600" dirty="0">
                <a:solidFill>
                  <a:schemeClr val="accent1">
                    <a:lumMod val="50000"/>
                  </a:schemeClr>
                </a:solidFill>
              </a:rPr>
              <a:t>sa vida normal i corrent és luxúria exquisida</a:t>
            </a:r>
          </a:p>
          <a:p>
            <a:pPr marL="0" indent="0">
              <a:buNone/>
            </a:pPr>
            <a:r>
              <a:rPr lang="ca-ES" sz="1600" dirty="0">
                <a:solidFill>
                  <a:schemeClr val="accent1">
                    <a:lumMod val="50000"/>
                  </a:schemeClr>
                </a:solidFill>
              </a:rPr>
              <a:t>[...] Comprar-se una casa, nedar a </a:t>
            </a:r>
            <a:r>
              <a:rPr lang="ca-ES" sz="1600" dirty="0" err="1">
                <a:solidFill>
                  <a:schemeClr val="accent1">
                    <a:lumMod val="50000"/>
                  </a:schemeClr>
                </a:solidFill>
              </a:rPr>
              <a:t>s'Almunia</a:t>
            </a:r>
            <a:r>
              <a:rPr lang="ca-ES" sz="1600" dirty="0">
                <a:solidFill>
                  <a:schemeClr val="accent1">
                    <a:lumMod val="50000"/>
                  </a:schemeClr>
                </a:solidFill>
              </a:rPr>
              <a:t>,</a:t>
            </a:r>
            <a:br>
              <a:rPr lang="ca-ES" sz="1600" dirty="0">
                <a:solidFill>
                  <a:schemeClr val="accent1">
                    <a:lumMod val="50000"/>
                  </a:schemeClr>
                </a:solidFill>
              </a:rPr>
            </a:br>
            <a:r>
              <a:rPr lang="ca-ES" sz="1600" dirty="0">
                <a:solidFill>
                  <a:schemeClr val="accent1">
                    <a:lumMod val="50000"/>
                  </a:schemeClr>
                </a:solidFill>
              </a:rPr>
              <a:t>de cada vegada hi hem de posar més fantasia.</a:t>
            </a:r>
            <a:br>
              <a:rPr lang="ca-ES" sz="1600" dirty="0">
                <a:solidFill>
                  <a:schemeClr val="accent1">
                    <a:lumMod val="50000"/>
                  </a:schemeClr>
                </a:solidFill>
              </a:rPr>
            </a:br>
            <a:r>
              <a:rPr lang="ca-ES" sz="1600" dirty="0">
                <a:solidFill>
                  <a:schemeClr val="accent1">
                    <a:lumMod val="50000"/>
                  </a:schemeClr>
                </a:solidFill>
              </a:rPr>
              <a:t>Poder desplaçar-se, anar a passar un dia,</a:t>
            </a:r>
            <a:br>
              <a:rPr lang="ca-ES" sz="1600" dirty="0">
                <a:solidFill>
                  <a:schemeClr val="accent1">
                    <a:lumMod val="50000"/>
                  </a:schemeClr>
                </a:solidFill>
              </a:rPr>
            </a:br>
            <a:r>
              <a:rPr lang="ca-ES" sz="1600" dirty="0">
                <a:solidFill>
                  <a:schemeClr val="accent1">
                    <a:lumMod val="50000"/>
                  </a:schemeClr>
                </a:solidFill>
              </a:rPr>
              <a:t>sa vida normal i corrent és luxúria assassina</a:t>
            </a:r>
          </a:p>
          <a:p>
            <a:pPr marL="0" indent="0">
              <a:buNone/>
            </a:pPr>
            <a:r>
              <a:rPr lang="ca-ES" sz="1600" dirty="0">
                <a:solidFill>
                  <a:schemeClr val="accent1">
                    <a:lumMod val="50000"/>
                  </a:schemeClr>
                </a:solidFill>
              </a:rPr>
              <a:t>[…] Sortir es </a:t>
            </a:r>
            <a:r>
              <a:rPr lang="ca-ES" sz="1600" dirty="0" err="1">
                <a:solidFill>
                  <a:schemeClr val="accent1">
                    <a:lumMod val="50000"/>
                  </a:schemeClr>
                </a:solidFill>
              </a:rPr>
              <a:t>decapvespre</a:t>
            </a:r>
            <a:r>
              <a:rPr lang="ca-ES" sz="1600" dirty="0">
                <a:solidFill>
                  <a:schemeClr val="accent1">
                    <a:lumMod val="50000"/>
                  </a:schemeClr>
                </a:solidFill>
              </a:rPr>
              <a:t>, mirar es paisatge,</a:t>
            </a:r>
            <a:br>
              <a:rPr lang="ca-ES" sz="1600" dirty="0">
                <a:solidFill>
                  <a:schemeClr val="accent1">
                    <a:lumMod val="50000"/>
                  </a:schemeClr>
                </a:solidFill>
              </a:rPr>
            </a:br>
            <a:r>
              <a:rPr lang="ca-ES" sz="1600" dirty="0">
                <a:solidFill>
                  <a:schemeClr val="accent1">
                    <a:lumMod val="50000"/>
                  </a:schemeClr>
                </a:solidFill>
              </a:rPr>
              <a:t>de cada vegada hem d'estrènyer un poc més ses clucales.</a:t>
            </a:r>
          </a:p>
          <a:p>
            <a:pPr marL="0" indent="0">
              <a:buNone/>
            </a:pPr>
            <a:r>
              <a:rPr lang="ca-ES" sz="1600" dirty="0">
                <a:solidFill>
                  <a:schemeClr val="accent1">
                    <a:lumMod val="50000"/>
                  </a:schemeClr>
                </a:solidFill>
              </a:rPr>
              <a:t>[…] sa vida normal i corrent és luxúria suïcida»</a:t>
            </a:r>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B0E392-A54A-AB40-D251-0AE5DC8F8A90}"/>
              </a:ext>
            </a:extLst>
          </p:cNvPr>
          <p:cNvSpPr txBox="1"/>
          <p:nvPr/>
        </p:nvSpPr>
        <p:spPr>
          <a:xfrm>
            <a:off x="565149" y="540056"/>
            <a:ext cx="3148722" cy="461665"/>
          </a:xfrm>
          <a:prstGeom prst="rect">
            <a:avLst/>
          </a:prstGeom>
          <a:noFill/>
        </p:spPr>
        <p:txBody>
          <a:bodyPr wrap="square" rtlCol="0">
            <a:spAutoFit/>
          </a:bodyPr>
          <a:lstStyle/>
          <a:p>
            <a:r>
              <a:rPr lang="es-ES" sz="2400" b="1" dirty="0">
                <a:solidFill>
                  <a:schemeClr val="accent3">
                    <a:lumMod val="75000"/>
                  </a:schemeClr>
                </a:solidFill>
              </a:rPr>
              <a:t>Música</a:t>
            </a:r>
          </a:p>
        </p:txBody>
      </p:sp>
      <p:sp>
        <p:nvSpPr>
          <p:cNvPr id="17" name="Marcador de contenido 2">
            <a:extLst>
              <a:ext uri="{FF2B5EF4-FFF2-40B4-BE49-F238E27FC236}">
                <a16:creationId xmlns:a16="http://schemas.microsoft.com/office/drawing/2014/main" id="{B77C0A4D-051C-3D40-0776-6E81EE0A295E}"/>
              </a:ext>
            </a:extLst>
          </p:cNvPr>
          <p:cNvSpPr txBox="1">
            <a:spLocks/>
          </p:cNvSpPr>
          <p:nvPr/>
        </p:nvSpPr>
        <p:spPr>
          <a:xfrm>
            <a:off x="6298453" y="1132423"/>
            <a:ext cx="5325041" cy="484682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b="1" dirty="0"/>
              <a:t>Joana </a:t>
            </a:r>
            <a:r>
              <a:rPr lang="ca-ES" sz="1600" b="1" dirty="0" err="1"/>
              <a:t>Gomila</a:t>
            </a:r>
            <a:endParaRPr lang="ca-ES" sz="1600" b="1" dirty="0"/>
          </a:p>
          <a:p>
            <a:pPr marL="0" indent="0">
              <a:buFont typeface="Arial" panose="020B0604020202020204" pitchFamily="34" charset="0"/>
              <a:buNone/>
            </a:pPr>
            <a:r>
              <a:rPr lang="ca-ES" sz="1600" i="1" dirty="0"/>
              <a:t>La jota dels hereus </a:t>
            </a:r>
            <a:r>
              <a:rPr lang="ca-ES" sz="1600" dirty="0"/>
              <a:t>(</a:t>
            </a:r>
            <a:r>
              <a:rPr lang="ca-ES" sz="1600" i="1" dirty="0"/>
              <a:t>Paradís</a:t>
            </a:r>
            <a:r>
              <a:rPr lang="ca-ES" sz="1600" dirty="0"/>
              <a:t>, 2020)</a:t>
            </a:r>
          </a:p>
          <a:p>
            <a:pPr marL="0" indent="0">
              <a:buFont typeface="Arial" panose="020B0604020202020204" pitchFamily="34" charset="0"/>
              <a:buNone/>
            </a:pPr>
            <a:endParaRPr lang="ca-ES" sz="1600" dirty="0"/>
          </a:p>
          <a:p>
            <a:r>
              <a:rPr lang="ca-ES" sz="1600" dirty="0"/>
              <a:t>Reflexió sobre la dicotomia del paisatge i l’herència rebuda</a:t>
            </a:r>
            <a:endParaRPr lang="ca-ES" sz="1600" i="1" dirty="0"/>
          </a:p>
          <a:p>
            <a:pPr marL="0" indent="0">
              <a:buNone/>
            </a:pPr>
            <a:r>
              <a:rPr lang="ca-ES" sz="1600" dirty="0">
                <a:solidFill>
                  <a:schemeClr val="accent1">
                    <a:lumMod val="50000"/>
                  </a:schemeClr>
                </a:solidFill>
              </a:rPr>
              <a:t>«Punta Reina Esmeralda</a:t>
            </a:r>
            <a:br>
              <a:rPr lang="ca-ES" sz="1600" dirty="0">
                <a:solidFill>
                  <a:schemeClr val="accent1">
                    <a:lumMod val="50000"/>
                  </a:schemeClr>
                </a:solidFill>
              </a:rPr>
            </a:br>
            <a:r>
              <a:rPr lang="ca-ES" sz="1600" dirty="0" err="1">
                <a:solidFill>
                  <a:schemeClr val="accent1">
                    <a:lumMod val="50000"/>
                  </a:schemeClr>
                </a:solidFill>
              </a:rPr>
              <a:t>Harmadans</a:t>
            </a:r>
            <a:r>
              <a:rPr lang="ca-ES" sz="1600" dirty="0">
                <a:solidFill>
                  <a:schemeClr val="accent1">
                    <a:lumMod val="50000"/>
                  </a:schemeClr>
                </a:solidFill>
              </a:rPr>
              <a:t> </a:t>
            </a:r>
            <a:r>
              <a:rPr lang="ca-ES" sz="1600" dirty="0" err="1">
                <a:solidFill>
                  <a:schemeClr val="accent1">
                    <a:lumMod val="50000"/>
                  </a:schemeClr>
                </a:solidFill>
              </a:rPr>
              <a:t>Gomila</a:t>
            </a:r>
            <a:r>
              <a:rPr lang="ca-ES" sz="1600" dirty="0">
                <a:solidFill>
                  <a:schemeClr val="accent1">
                    <a:lumMod val="50000"/>
                  </a:schemeClr>
                </a:solidFill>
              </a:rPr>
              <a:t> </a:t>
            </a:r>
            <a:r>
              <a:rPr lang="ca-ES" sz="1600" dirty="0" err="1">
                <a:solidFill>
                  <a:schemeClr val="accent1">
                    <a:lumMod val="50000"/>
                  </a:schemeClr>
                </a:solidFill>
              </a:rPr>
              <a:t>Park</a:t>
            </a:r>
            <a:br>
              <a:rPr lang="ca-ES" sz="1600" dirty="0">
                <a:solidFill>
                  <a:schemeClr val="accent1">
                    <a:lumMod val="50000"/>
                  </a:schemeClr>
                </a:solidFill>
              </a:rPr>
            </a:br>
            <a:r>
              <a:rPr lang="ca-ES" sz="1600" dirty="0" err="1">
                <a:solidFill>
                  <a:schemeClr val="accent1">
                    <a:lumMod val="50000"/>
                  </a:schemeClr>
                </a:solidFill>
              </a:rPr>
              <a:t>Magaluf</a:t>
            </a:r>
            <a:r>
              <a:rPr lang="ca-ES" sz="1600" dirty="0">
                <a:solidFill>
                  <a:schemeClr val="accent1">
                    <a:lumMod val="50000"/>
                  </a:schemeClr>
                </a:solidFill>
              </a:rPr>
              <a:t> </a:t>
            </a:r>
            <a:r>
              <a:rPr lang="ca-ES" sz="1600" dirty="0" err="1">
                <a:solidFill>
                  <a:schemeClr val="accent1">
                    <a:lumMod val="50000"/>
                  </a:schemeClr>
                </a:solidFill>
              </a:rPr>
              <a:t>Calas</a:t>
            </a:r>
            <a:r>
              <a:rPr lang="ca-ES" sz="1600" dirty="0">
                <a:solidFill>
                  <a:schemeClr val="accent1">
                    <a:lumMod val="50000"/>
                  </a:schemeClr>
                </a:solidFill>
              </a:rPr>
              <a:t> Deià</a:t>
            </a:r>
            <a:br>
              <a:rPr lang="ca-ES" sz="1600" dirty="0">
                <a:solidFill>
                  <a:schemeClr val="accent1">
                    <a:lumMod val="50000"/>
                  </a:schemeClr>
                </a:solidFill>
              </a:rPr>
            </a:br>
            <a:r>
              <a:rPr lang="ca-ES" sz="1600" dirty="0" err="1">
                <a:solidFill>
                  <a:schemeClr val="accent1">
                    <a:lumMod val="50000"/>
                  </a:schemeClr>
                </a:solidFill>
              </a:rPr>
              <a:t>Saratoga</a:t>
            </a:r>
            <a:r>
              <a:rPr lang="ca-ES" sz="1600" dirty="0">
                <a:solidFill>
                  <a:schemeClr val="accent1">
                    <a:lumMod val="50000"/>
                  </a:schemeClr>
                </a:solidFill>
              </a:rPr>
              <a:t> </a:t>
            </a:r>
            <a:r>
              <a:rPr lang="ca-ES" sz="1600" dirty="0" err="1">
                <a:solidFill>
                  <a:schemeClr val="accent1">
                    <a:lumMod val="50000"/>
                  </a:schemeClr>
                </a:solidFill>
              </a:rPr>
              <a:t>Iberostar</a:t>
            </a:r>
            <a:br>
              <a:rPr lang="ca-ES" sz="1600" dirty="0">
                <a:solidFill>
                  <a:schemeClr val="accent1">
                    <a:lumMod val="50000"/>
                  </a:schemeClr>
                </a:solidFill>
              </a:rPr>
            </a:br>
            <a:r>
              <a:rPr lang="ca-ES" sz="1600" dirty="0">
                <a:solidFill>
                  <a:schemeClr val="accent1">
                    <a:lumMod val="50000"/>
                  </a:schemeClr>
                </a:solidFill>
              </a:rPr>
              <a:t>Barceló i </a:t>
            </a:r>
            <a:r>
              <a:rPr lang="ca-ES" sz="1600" dirty="0" err="1">
                <a:solidFill>
                  <a:schemeClr val="accent1">
                    <a:lumMod val="50000"/>
                  </a:schemeClr>
                </a:solidFill>
              </a:rPr>
              <a:t>Sometimes</a:t>
            </a:r>
            <a:endParaRPr lang="ca-ES" sz="1600" dirty="0">
              <a:solidFill>
                <a:schemeClr val="accent1">
                  <a:lumMod val="50000"/>
                </a:schemeClr>
              </a:solidFill>
            </a:endParaRPr>
          </a:p>
          <a:p>
            <a:pPr marL="0" indent="0">
              <a:buNone/>
            </a:pPr>
            <a:r>
              <a:rPr lang="ca-ES" sz="1600" dirty="0">
                <a:solidFill>
                  <a:schemeClr val="accent1">
                    <a:lumMod val="50000"/>
                  </a:schemeClr>
                </a:solidFill>
              </a:rPr>
              <a:t>[...]</a:t>
            </a:r>
          </a:p>
          <a:p>
            <a:pPr marL="0" indent="0">
              <a:buNone/>
            </a:pPr>
            <a:r>
              <a:rPr lang="ca-ES" sz="1600" dirty="0">
                <a:solidFill>
                  <a:schemeClr val="accent1">
                    <a:lumMod val="50000"/>
                  </a:schemeClr>
                </a:solidFill>
              </a:rPr>
              <a:t>Colombo Playa </a:t>
            </a:r>
            <a:r>
              <a:rPr lang="ca-ES" sz="1600" dirty="0" err="1">
                <a:solidFill>
                  <a:schemeClr val="accent1">
                    <a:lumMod val="50000"/>
                  </a:schemeClr>
                </a:solidFill>
              </a:rPr>
              <a:t>Moreia</a:t>
            </a:r>
            <a:br>
              <a:rPr lang="ca-ES" sz="1600" dirty="0">
                <a:solidFill>
                  <a:schemeClr val="accent1">
                    <a:lumMod val="50000"/>
                  </a:schemeClr>
                </a:solidFill>
              </a:rPr>
            </a:br>
            <a:r>
              <a:rPr lang="ca-ES" sz="1600" dirty="0" err="1">
                <a:solidFill>
                  <a:schemeClr val="accent1">
                    <a:lumMod val="50000"/>
                  </a:schemeClr>
                </a:solidFill>
              </a:rPr>
              <a:t>Sentido</a:t>
            </a:r>
            <a:r>
              <a:rPr lang="ca-ES" sz="1600" dirty="0">
                <a:solidFill>
                  <a:schemeClr val="accent1">
                    <a:lumMod val="50000"/>
                  </a:schemeClr>
                </a:solidFill>
              </a:rPr>
              <a:t> Mallorca </a:t>
            </a:r>
            <a:r>
              <a:rPr lang="ca-ES" sz="1600" dirty="0" err="1">
                <a:solidFill>
                  <a:schemeClr val="accent1">
                    <a:lumMod val="50000"/>
                  </a:schemeClr>
                </a:solidFill>
              </a:rPr>
              <a:t>Palace</a:t>
            </a:r>
            <a:br>
              <a:rPr lang="ca-ES" sz="1600" dirty="0">
                <a:solidFill>
                  <a:schemeClr val="accent1">
                    <a:lumMod val="50000"/>
                  </a:schemeClr>
                </a:solidFill>
              </a:rPr>
            </a:br>
            <a:r>
              <a:rPr lang="ca-ES" sz="1600" dirty="0">
                <a:solidFill>
                  <a:schemeClr val="accent1">
                    <a:lumMod val="50000"/>
                  </a:schemeClr>
                </a:solidFill>
              </a:rPr>
              <a:t>Melià Palma Marina</a:t>
            </a:r>
            <a:br>
              <a:rPr lang="ca-ES" sz="1600" dirty="0">
                <a:solidFill>
                  <a:schemeClr val="accent1">
                    <a:lumMod val="50000"/>
                  </a:schemeClr>
                </a:solidFill>
              </a:rPr>
            </a:br>
            <a:r>
              <a:rPr lang="ca-ES" sz="1600" dirty="0" err="1">
                <a:solidFill>
                  <a:schemeClr val="accent1">
                    <a:lumMod val="50000"/>
                  </a:schemeClr>
                </a:solidFill>
              </a:rPr>
              <a:t>Tropicana</a:t>
            </a:r>
            <a:r>
              <a:rPr lang="ca-ES" sz="1600" dirty="0">
                <a:solidFill>
                  <a:schemeClr val="accent1">
                    <a:lumMod val="50000"/>
                  </a:schemeClr>
                </a:solidFill>
              </a:rPr>
              <a:t> </a:t>
            </a:r>
            <a:r>
              <a:rPr lang="ca-ES" sz="1600" dirty="0" err="1">
                <a:solidFill>
                  <a:schemeClr val="accent1">
                    <a:lumMod val="50000"/>
                  </a:schemeClr>
                </a:solidFill>
              </a:rPr>
              <a:t>Apartamentos</a:t>
            </a:r>
            <a:br>
              <a:rPr lang="ca-ES" sz="1600" dirty="0">
                <a:solidFill>
                  <a:schemeClr val="accent1">
                    <a:lumMod val="50000"/>
                  </a:schemeClr>
                </a:solidFill>
              </a:rPr>
            </a:br>
            <a:r>
              <a:rPr lang="ca-ES" sz="1600" dirty="0" err="1">
                <a:solidFill>
                  <a:schemeClr val="accent1">
                    <a:lumMod val="50000"/>
                  </a:schemeClr>
                </a:solidFill>
              </a:rPr>
              <a:t>Eurocalas</a:t>
            </a:r>
            <a:r>
              <a:rPr lang="ca-ES" sz="1600" dirty="0">
                <a:solidFill>
                  <a:schemeClr val="accent1">
                    <a:lumMod val="50000"/>
                  </a:schemeClr>
                </a:solidFill>
              </a:rPr>
              <a:t> </a:t>
            </a:r>
            <a:r>
              <a:rPr lang="ca-ES" sz="1600" dirty="0" err="1">
                <a:solidFill>
                  <a:schemeClr val="accent1">
                    <a:lumMod val="50000"/>
                  </a:schemeClr>
                </a:solidFill>
              </a:rPr>
              <a:t>Golondrina</a:t>
            </a:r>
            <a:r>
              <a:rPr lang="ca-ES" sz="1600" dirty="0">
                <a:solidFill>
                  <a:schemeClr val="accent1">
                    <a:lumMod val="50000"/>
                  </a:schemeClr>
                </a:solidFill>
              </a:rPr>
              <a:t>»</a:t>
            </a:r>
          </a:p>
        </p:txBody>
      </p:sp>
      <p:pic>
        <p:nvPicPr>
          <p:cNvPr id="3074" name="Picture 2" descr="Estrenamos el videoclip de &quot;La jota dels hereus&quot; de Joana Gomila">
            <a:extLst>
              <a:ext uri="{FF2B5EF4-FFF2-40B4-BE49-F238E27FC236}">
                <a16:creationId xmlns:a16="http://schemas.microsoft.com/office/drawing/2014/main" id="{A89A95FA-CB43-8892-5CFD-1792FA98D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0973" y="3974832"/>
            <a:ext cx="2642968" cy="176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7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49" y="1374613"/>
            <a:ext cx="5177105" cy="4386616"/>
          </a:xfrm>
        </p:spPr>
        <p:txBody>
          <a:bodyPr>
            <a:normAutofit/>
          </a:bodyPr>
          <a:lstStyle/>
          <a:p>
            <a:pPr marL="0" indent="0">
              <a:buNone/>
            </a:pPr>
            <a:r>
              <a:rPr lang="ca-ES" sz="1800" b="1" i="1" dirty="0"/>
              <a:t>Vuits i nous </a:t>
            </a:r>
          </a:p>
          <a:p>
            <a:pPr marL="0" indent="0">
              <a:buNone/>
            </a:pPr>
            <a:r>
              <a:rPr lang="ca-ES" sz="1800" dirty="0"/>
              <a:t>(Ferran Aguiló i Bartomeu Seguí, Última Hora)</a:t>
            </a:r>
          </a:p>
          <a:p>
            <a:pPr marL="0" indent="0">
              <a:buNone/>
            </a:pPr>
            <a:endParaRPr lang="ca-ES" sz="1800" dirty="0"/>
          </a:p>
          <a:p>
            <a:pPr marL="0" indent="0">
              <a:buNone/>
            </a:pPr>
            <a:endParaRPr lang="ca-ES" sz="1800" dirty="0"/>
          </a:p>
          <a:p>
            <a:pPr marL="0" indent="0">
              <a:buNone/>
            </a:pPr>
            <a:endParaRPr lang="ca-ES" sz="1800" dirty="0"/>
          </a:p>
          <a:p>
            <a:pPr marL="0" indent="0">
              <a:buNone/>
            </a:pPr>
            <a:endParaRPr lang="ca-ES" sz="1200" dirty="0"/>
          </a:p>
          <a:p>
            <a:pPr marL="0" indent="0">
              <a:buNone/>
            </a:pPr>
            <a:endParaRPr lang="ca-ES" sz="1200" dirty="0"/>
          </a:p>
          <a:p>
            <a:pPr marL="0" indent="0">
              <a:buNone/>
            </a:pPr>
            <a:endParaRPr lang="ca-ES" sz="1200" dirty="0"/>
          </a:p>
          <a:p>
            <a:pPr marL="0" indent="0">
              <a:buNone/>
            </a:pPr>
            <a:endParaRPr lang="ca-ES" sz="1200" dirty="0"/>
          </a:p>
          <a:p>
            <a:pPr marL="0" indent="0">
              <a:buNone/>
            </a:pPr>
            <a:endParaRPr lang="ca-ES" sz="1200" dirty="0"/>
          </a:p>
          <a:p>
            <a:pPr marL="0" indent="0">
              <a:buNone/>
            </a:pPr>
            <a:r>
              <a:rPr lang="ca-ES" sz="1600" dirty="0"/>
              <a:t>Objectiu «d’esperonar consciències, furgar, crear un dubte, subratllar, focalitzar una contradicció i, de vegades, ampliar-la fins a l’absurd» </a:t>
            </a:r>
          </a:p>
          <a:p>
            <a:pPr marL="0" indent="0">
              <a:buNone/>
            </a:pPr>
            <a:endParaRPr lang="ca-ES" i="1" dirty="0"/>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C808CD7B-2589-2FED-B748-4C8010F22EE0}"/>
              </a:ext>
            </a:extLst>
          </p:cNvPr>
          <p:cNvSpPr txBox="1"/>
          <p:nvPr/>
        </p:nvSpPr>
        <p:spPr>
          <a:xfrm>
            <a:off x="565149" y="809039"/>
            <a:ext cx="3505810" cy="461665"/>
          </a:xfrm>
          <a:prstGeom prst="rect">
            <a:avLst/>
          </a:prstGeom>
          <a:noFill/>
        </p:spPr>
        <p:txBody>
          <a:bodyPr wrap="square" rtlCol="0">
            <a:spAutoFit/>
          </a:bodyPr>
          <a:lstStyle/>
          <a:p>
            <a:r>
              <a:rPr lang="ca-ES" sz="2400" b="1" dirty="0">
                <a:solidFill>
                  <a:schemeClr val="accent3">
                    <a:lumMod val="75000"/>
                  </a:schemeClr>
                </a:solidFill>
              </a:rPr>
              <a:t>Vinyetes còmiques</a:t>
            </a:r>
          </a:p>
        </p:txBody>
      </p:sp>
      <p:pic>
        <p:nvPicPr>
          <p:cNvPr id="5" name="Imagen 4">
            <a:extLst>
              <a:ext uri="{FF2B5EF4-FFF2-40B4-BE49-F238E27FC236}">
                <a16:creationId xmlns:a16="http://schemas.microsoft.com/office/drawing/2014/main" id="{FC01A58B-675A-1356-D406-6D250B0AB38C}"/>
              </a:ext>
            </a:extLst>
          </p:cNvPr>
          <p:cNvPicPr>
            <a:picLocks noChangeAspect="1"/>
          </p:cNvPicPr>
          <p:nvPr/>
        </p:nvPicPr>
        <p:blipFill>
          <a:blip r:embed="rId2"/>
          <a:stretch>
            <a:fillRect/>
          </a:stretch>
        </p:blipFill>
        <p:spPr>
          <a:xfrm>
            <a:off x="5742255" y="1096771"/>
            <a:ext cx="5881239" cy="1843631"/>
          </a:xfrm>
          <a:prstGeom prst="rect">
            <a:avLst/>
          </a:prstGeom>
        </p:spPr>
      </p:pic>
      <p:pic>
        <p:nvPicPr>
          <p:cNvPr id="6" name="Imagen 5">
            <a:extLst>
              <a:ext uri="{FF2B5EF4-FFF2-40B4-BE49-F238E27FC236}">
                <a16:creationId xmlns:a16="http://schemas.microsoft.com/office/drawing/2014/main" id="{42CB63A7-FF23-F7EB-D4D7-560503A9764C}"/>
              </a:ext>
            </a:extLst>
          </p:cNvPr>
          <p:cNvPicPr>
            <a:picLocks noChangeAspect="1"/>
          </p:cNvPicPr>
          <p:nvPr/>
        </p:nvPicPr>
        <p:blipFill>
          <a:blip r:embed="rId3"/>
          <a:stretch>
            <a:fillRect/>
          </a:stretch>
        </p:blipFill>
        <p:spPr>
          <a:xfrm>
            <a:off x="5742254" y="3918440"/>
            <a:ext cx="5881240" cy="1842789"/>
          </a:xfrm>
          <a:prstGeom prst="rect">
            <a:avLst/>
          </a:prstGeom>
        </p:spPr>
      </p:pic>
      <p:pic>
        <p:nvPicPr>
          <p:cNvPr id="7" name="Imagen 6">
            <a:extLst>
              <a:ext uri="{FF2B5EF4-FFF2-40B4-BE49-F238E27FC236}">
                <a16:creationId xmlns:a16="http://schemas.microsoft.com/office/drawing/2014/main" id="{6C37E331-CC57-13BF-E506-68DBCDE50452}"/>
              </a:ext>
            </a:extLst>
          </p:cNvPr>
          <p:cNvPicPr>
            <a:picLocks noChangeAspect="1"/>
          </p:cNvPicPr>
          <p:nvPr/>
        </p:nvPicPr>
        <p:blipFill>
          <a:blip r:embed="rId4"/>
          <a:stretch>
            <a:fillRect/>
          </a:stretch>
        </p:blipFill>
        <p:spPr>
          <a:xfrm>
            <a:off x="224169" y="2507184"/>
            <a:ext cx="5881240" cy="1843631"/>
          </a:xfrm>
          <a:prstGeom prst="rect">
            <a:avLst/>
          </a:prstGeom>
        </p:spPr>
      </p:pic>
    </p:spTree>
    <p:extLst>
      <p:ext uri="{BB962C8B-B14F-4D97-AF65-F5344CB8AC3E}">
        <p14:creationId xmlns:p14="http://schemas.microsoft.com/office/powerpoint/2010/main" val="375812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EBC514-2E28-458A-9DC6-215DDC567D9D}"/>
              </a:ext>
            </a:extLst>
          </p:cNvPr>
          <p:cNvSpPr>
            <a:spLocks noGrp="1"/>
          </p:cNvSpPr>
          <p:nvPr>
            <p:ph type="title"/>
          </p:nvPr>
        </p:nvSpPr>
        <p:spPr>
          <a:xfrm>
            <a:off x="565150" y="770890"/>
            <a:ext cx="10717366" cy="734348"/>
          </a:xfrm>
        </p:spPr>
        <p:txBody>
          <a:bodyPr>
            <a:normAutofit/>
          </a:bodyPr>
          <a:lstStyle/>
          <a:p>
            <a:r>
              <a:rPr lang="ca-ES" dirty="0"/>
              <a:t>Conclusions</a:t>
            </a:r>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49" y="1710555"/>
            <a:ext cx="10717365" cy="4050673"/>
          </a:xfrm>
        </p:spPr>
        <p:txBody>
          <a:bodyPr>
            <a:normAutofit/>
          </a:bodyPr>
          <a:lstStyle/>
          <a:p>
            <a:r>
              <a:rPr lang="ca-ES" dirty="0"/>
              <a:t>Tendència transversal que aborda el turisme de masses amb un punt de vista crític i escèptic </a:t>
            </a:r>
          </a:p>
          <a:p>
            <a:r>
              <a:rPr lang="ca-ES" dirty="0"/>
              <a:t>Innovació: alineament del estudis de català amb les estratègies educatives universitàries i els ODS</a:t>
            </a:r>
          </a:p>
          <a:p>
            <a:r>
              <a:rPr lang="ca-ES" dirty="0"/>
              <a:t>«Agents pel canvi en un món interconnectat</a:t>
            </a:r>
            <a:r>
              <a:rPr lang="es-ES" dirty="0"/>
              <a:t>»</a:t>
            </a:r>
            <a:endParaRPr lang="ca-ES" dirty="0"/>
          </a:p>
          <a:p>
            <a:r>
              <a:rPr lang="ca-ES" dirty="0"/>
              <a:t>Adaptació: existència de contextos anàlegs</a:t>
            </a:r>
          </a:p>
          <a:p>
            <a:r>
              <a:rPr lang="ca-ES" dirty="0"/>
              <a:t>Enfocament </a:t>
            </a:r>
            <a:r>
              <a:rPr lang="ca-ES" dirty="0" err="1"/>
              <a:t>transdisciplinari</a:t>
            </a:r>
            <a:endParaRPr lang="ca-ES" dirty="0"/>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68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9" name="Oval 8">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4" name="Straight Connector 33">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8D32068-D5BB-9A23-C09E-8BE7566F7FD2}"/>
              </a:ext>
            </a:extLst>
          </p:cNvPr>
          <p:cNvSpPr>
            <a:spLocks noGrp="1"/>
          </p:cNvSpPr>
          <p:nvPr>
            <p:ph type="title"/>
          </p:nvPr>
        </p:nvSpPr>
        <p:spPr>
          <a:xfrm>
            <a:off x="565150" y="768334"/>
            <a:ext cx="5066001" cy="2866405"/>
          </a:xfrm>
        </p:spPr>
        <p:txBody>
          <a:bodyPr vert="horz" lIns="91440" tIns="45720" rIns="91440" bIns="45720" rtlCol="0" anchor="t">
            <a:normAutofit/>
          </a:bodyPr>
          <a:lstStyle/>
          <a:p>
            <a:r>
              <a:rPr lang="en-US" sz="6000" dirty="0" err="1"/>
              <a:t>Gràcies</a:t>
            </a:r>
            <a:r>
              <a:rPr lang="en-US" sz="6000" dirty="0"/>
              <a:t>!</a:t>
            </a:r>
          </a:p>
        </p:txBody>
      </p:sp>
      <p:sp>
        <p:nvSpPr>
          <p:cNvPr id="3" name="Marcador de contenido 2">
            <a:extLst>
              <a:ext uri="{FF2B5EF4-FFF2-40B4-BE49-F238E27FC236}">
                <a16:creationId xmlns:a16="http://schemas.microsoft.com/office/drawing/2014/main" id="{8278AC1B-7FA8-86A7-5083-219E305016B4}"/>
              </a:ext>
            </a:extLst>
          </p:cNvPr>
          <p:cNvSpPr>
            <a:spLocks noGrp="1"/>
          </p:cNvSpPr>
          <p:nvPr>
            <p:ph idx="1"/>
          </p:nvPr>
        </p:nvSpPr>
        <p:spPr>
          <a:xfrm>
            <a:off x="565150" y="1772759"/>
            <a:ext cx="5066001" cy="1475177"/>
          </a:xfrm>
        </p:spPr>
        <p:txBody>
          <a:bodyPr vert="horz" lIns="91440" tIns="45720" rIns="91440" bIns="45720" rtlCol="0" anchor="b">
            <a:normAutofit/>
          </a:bodyPr>
          <a:lstStyle/>
          <a:p>
            <a:pPr marL="0" indent="0">
              <a:buNone/>
            </a:pPr>
            <a:r>
              <a:rPr lang="en-US" sz="3600" dirty="0" err="1"/>
              <a:t>jmas@liverpool.ac.uk</a:t>
            </a:r>
            <a:endParaRPr lang="en-US" sz="3600" dirty="0"/>
          </a:p>
        </p:txBody>
      </p:sp>
      <p:cxnSp>
        <p:nvCxnSpPr>
          <p:cNvPr id="38" name="Straight Connector 37">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6B8E30F-B99D-4646-9EF5-E88231291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41" name="Oval 40">
              <a:extLst>
                <a:ext uri="{FF2B5EF4-FFF2-40B4-BE49-F238E27FC236}">
                  <a16:creationId xmlns:a16="http://schemas.microsoft.com/office/drawing/2014/main" id="{A1C049F8-6165-664F-BADB-1D3E160D8B6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35">
              <a:extLst>
                <a:ext uri="{FF2B5EF4-FFF2-40B4-BE49-F238E27FC236}">
                  <a16:creationId xmlns:a16="http://schemas.microsoft.com/office/drawing/2014/main" id="{2E4AA6C4-5F76-644E-AC9E-49DAAAE1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36">
              <a:extLst>
                <a:ext uri="{FF2B5EF4-FFF2-40B4-BE49-F238E27FC236}">
                  <a16:creationId xmlns:a16="http://schemas.microsoft.com/office/drawing/2014/main" id="{D0F1BCD1-5174-9442-BC14-098FC8F28B1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Oval 43">
              <a:extLst>
                <a:ext uri="{FF2B5EF4-FFF2-40B4-BE49-F238E27FC236}">
                  <a16:creationId xmlns:a16="http://schemas.microsoft.com/office/drawing/2014/main" id="{7C38B8C2-7FF9-B545-9383-9D2F10BD0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3FAB827-9785-0646-88AC-6BAB2FF0F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5964466-BB35-554E-96AB-6C03B2912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5">
              <a:extLst>
                <a:ext uri="{FF2B5EF4-FFF2-40B4-BE49-F238E27FC236}">
                  <a16:creationId xmlns:a16="http://schemas.microsoft.com/office/drawing/2014/main" id="{581755C1-0C03-D548-A87C-5D91A00D8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66">
              <a:extLst>
                <a:ext uri="{FF2B5EF4-FFF2-40B4-BE49-F238E27FC236}">
                  <a16:creationId xmlns:a16="http://schemas.microsoft.com/office/drawing/2014/main" id="{9CE6EA07-B7C1-7E40-B170-85C1AE7CD13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Oval 48">
              <a:extLst>
                <a:ext uri="{FF2B5EF4-FFF2-40B4-BE49-F238E27FC236}">
                  <a16:creationId xmlns:a16="http://schemas.microsoft.com/office/drawing/2014/main" id="{482C64DB-7165-BA4D-B240-B831F732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185AC8F-33E2-6F45-BB99-45AB0771E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FE600A1-9FA9-7D44-B151-6D85236CA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B8B046A-AEB0-9A43-97BF-9D01EFB10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71">
              <a:extLst>
                <a:ext uri="{FF2B5EF4-FFF2-40B4-BE49-F238E27FC236}">
                  <a16:creationId xmlns:a16="http://schemas.microsoft.com/office/drawing/2014/main" id="{793800D8-E4A7-D744-AA8A-394F66211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72">
              <a:extLst>
                <a:ext uri="{FF2B5EF4-FFF2-40B4-BE49-F238E27FC236}">
                  <a16:creationId xmlns:a16="http://schemas.microsoft.com/office/drawing/2014/main" id="{8FAF8097-8120-3F48-B883-BACD6450D13B}"/>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Oval 54">
              <a:extLst>
                <a:ext uri="{FF2B5EF4-FFF2-40B4-BE49-F238E27FC236}">
                  <a16:creationId xmlns:a16="http://schemas.microsoft.com/office/drawing/2014/main" id="{E2640769-9D0C-714C-B41F-F0AF3CB0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AC7D7C4-C7E0-BE49-B797-AB72BC541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127D504-2340-9144-A0C0-BC4BBEA09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76">
              <a:extLst>
                <a:ext uri="{FF2B5EF4-FFF2-40B4-BE49-F238E27FC236}">
                  <a16:creationId xmlns:a16="http://schemas.microsoft.com/office/drawing/2014/main" id="{8266C3BD-4E61-0646-9AA7-5CB786EC2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77">
              <a:extLst>
                <a:ext uri="{FF2B5EF4-FFF2-40B4-BE49-F238E27FC236}">
                  <a16:creationId xmlns:a16="http://schemas.microsoft.com/office/drawing/2014/main" id="{8AEAEE9B-E0B2-D14E-87FD-388F8C496A7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78">
              <a:extLst>
                <a:ext uri="{FF2B5EF4-FFF2-40B4-BE49-F238E27FC236}">
                  <a16:creationId xmlns:a16="http://schemas.microsoft.com/office/drawing/2014/main" id="{1E54CFED-A4D5-7C47-AB58-4F813D231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79">
              <a:extLst>
                <a:ext uri="{FF2B5EF4-FFF2-40B4-BE49-F238E27FC236}">
                  <a16:creationId xmlns:a16="http://schemas.microsoft.com/office/drawing/2014/main" id="{FF46DF3B-97DE-804E-9D8F-E9A00C595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80">
              <a:extLst>
                <a:ext uri="{FF2B5EF4-FFF2-40B4-BE49-F238E27FC236}">
                  <a16:creationId xmlns:a16="http://schemas.microsoft.com/office/drawing/2014/main" id="{44486747-B3FE-184E-912A-43A38A3AC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81">
              <a:extLst>
                <a:ext uri="{FF2B5EF4-FFF2-40B4-BE49-F238E27FC236}">
                  <a16:creationId xmlns:a16="http://schemas.microsoft.com/office/drawing/2014/main" id="{CB033255-FCDE-3345-AD92-D9BC51A26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82">
              <a:extLst>
                <a:ext uri="{FF2B5EF4-FFF2-40B4-BE49-F238E27FC236}">
                  <a16:creationId xmlns:a16="http://schemas.microsoft.com/office/drawing/2014/main" id="{97033299-E214-9A47-95E6-703624E27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Imagen 4">
            <a:extLst>
              <a:ext uri="{FF2B5EF4-FFF2-40B4-BE49-F238E27FC236}">
                <a16:creationId xmlns:a16="http://schemas.microsoft.com/office/drawing/2014/main" id="{2CB46872-878E-CE12-44E7-DD88834CEDCA}"/>
              </a:ext>
            </a:extLst>
          </p:cNvPr>
          <p:cNvPicPr>
            <a:picLocks noChangeAspect="1"/>
          </p:cNvPicPr>
          <p:nvPr/>
        </p:nvPicPr>
        <p:blipFill>
          <a:blip r:embed="rId2"/>
          <a:stretch>
            <a:fillRect/>
          </a:stretch>
        </p:blipFill>
        <p:spPr>
          <a:xfrm>
            <a:off x="565181" y="5093539"/>
            <a:ext cx="3977148" cy="662382"/>
          </a:xfrm>
          <a:prstGeom prst="rect">
            <a:avLst/>
          </a:prstGeom>
        </p:spPr>
      </p:pic>
    </p:spTree>
    <p:extLst>
      <p:ext uri="{BB962C8B-B14F-4D97-AF65-F5344CB8AC3E}">
        <p14:creationId xmlns:p14="http://schemas.microsoft.com/office/powerpoint/2010/main" val="191310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EBC514-2E28-458A-9DC6-215DDC567D9D}"/>
              </a:ext>
            </a:extLst>
          </p:cNvPr>
          <p:cNvSpPr>
            <a:spLocks noGrp="1"/>
          </p:cNvSpPr>
          <p:nvPr>
            <p:ph type="title"/>
          </p:nvPr>
        </p:nvSpPr>
        <p:spPr>
          <a:xfrm>
            <a:off x="565150" y="770890"/>
            <a:ext cx="10717366" cy="1268984"/>
          </a:xfrm>
        </p:spPr>
        <p:txBody>
          <a:bodyPr>
            <a:normAutofit fontScale="90000"/>
          </a:bodyPr>
          <a:lstStyle/>
          <a:p>
            <a:r>
              <a:rPr lang="ca-ES" dirty="0"/>
              <a:t>Educació per al Desenvolupament Sostenible</a:t>
            </a:r>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49" y="1603950"/>
            <a:ext cx="10717365" cy="4062911"/>
          </a:xfrm>
        </p:spPr>
        <p:txBody>
          <a:bodyPr>
            <a:normAutofit/>
          </a:bodyPr>
          <a:lstStyle/>
          <a:p>
            <a:r>
              <a:rPr lang="ca-ES" dirty="0"/>
              <a:t>Tendència de l’ensenyament superior cap a un enfocament global</a:t>
            </a:r>
          </a:p>
          <a:p>
            <a:pPr marL="0" indent="0">
              <a:buNone/>
            </a:pPr>
            <a:endParaRPr lang="ca-ES" dirty="0"/>
          </a:p>
          <a:p>
            <a:pPr lvl="1"/>
            <a:r>
              <a:rPr lang="ca-ES" dirty="0"/>
              <a:t>Dimensió global de les universitats (UUK </a:t>
            </a:r>
            <a:r>
              <a:rPr lang="ca-ES" dirty="0" err="1"/>
              <a:t>Strategic</a:t>
            </a:r>
            <a:r>
              <a:rPr lang="ca-ES" dirty="0"/>
              <a:t> </a:t>
            </a:r>
            <a:r>
              <a:rPr lang="ca-ES" dirty="0" err="1"/>
              <a:t>Plan</a:t>
            </a:r>
            <a:r>
              <a:rPr lang="ca-ES" dirty="0"/>
              <a:t>)</a:t>
            </a:r>
          </a:p>
          <a:p>
            <a:pPr lvl="1"/>
            <a:r>
              <a:rPr lang="ca-ES" i="1" dirty="0"/>
              <a:t>Ciutadania global </a:t>
            </a:r>
            <a:r>
              <a:rPr lang="ca-ES" dirty="0"/>
              <a:t>com a atribut del graduat</a:t>
            </a:r>
          </a:p>
          <a:p>
            <a:pPr lvl="1"/>
            <a:r>
              <a:rPr lang="ca-ES" dirty="0"/>
              <a:t>Plans d’estudis: internacionalització, inclusió i diversitat, i educació per al desenvolupament sostenible</a:t>
            </a:r>
          </a:p>
          <a:p>
            <a:pPr lvl="1"/>
            <a:r>
              <a:rPr lang="ca-ES" i="1" dirty="0">
                <a:solidFill>
                  <a:srgbClr val="00B050"/>
                </a:solidFill>
              </a:rPr>
              <a:t>Desenvolupament sostenible </a:t>
            </a:r>
            <a:r>
              <a:rPr lang="ca-ES" dirty="0"/>
              <a:t>descriu els processos i activitats que garanteixen i satisfan les necessitats del present sense malmetre el planeta del futur, en les dimensions </a:t>
            </a:r>
            <a:r>
              <a:rPr lang="ca-ES" b="1" dirty="0"/>
              <a:t>social</a:t>
            </a:r>
            <a:r>
              <a:rPr lang="ca-ES" dirty="0"/>
              <a:t>, </a:t>
            </a:r>
            <a:r>
              <a:rPr lang="ca-ES" b="1" dirty="0"/>
              <a:t>econòmica</a:t>
            </a:r>
            <a:r>
              <a:rPr lang="ca-ES" dirty="0"/>
              <a:t> i </a:t>
            </a:r>
            <a:r>
              <a:rPr lang="ca-ES" b="1" dirty="0"/>
              <a:t>ecològica</a:t>
            </a:r>
            <a:r>
              <a:rPr lang="ca-ES" dirty="0"/>
              <a:t>, que representen una unitat interdependent i indestriable</a:t>
            </a:r>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84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277051" y="601059"/>
            <a:ext cx="11058344" cy="5486051"/>
          </a:xfrm>
        </p:spPr>
        <p:txBody>
          <a:bodyPr>
            <a:normAutofit fontScale="92500" lnSpcReduction="10000"/>
          </a:bodyPr>
          <a:lstStyle/>
          <a:p>
            <a:r>
              <a:rPr lang="ca-ES" dirty="0"/>
              <a:t>Reconeixement internacional del rol de les universitats</a:t>
            </a:r>
          </a:p>
          <a:p>
            <a:pPr marL="0" indent="0">
              <a:buNone/>
            </a:pPr>
            <a:endParaRPr lang="ca-ES" dirty="0"/>
          </a:p>
          <a:p>
            <a:pPr marL="0" indent="0">
              <a:buNone/>
            </a:pPr>
            <a:r>
              <a:rPr lang="ca-ES" dirty="0"/>
              <a:t>Objectius de Desenvolupament Sostenible de Agenda 2030 per al Desenvolupament Sostenible de l’ONU (2015). Objectiu 4.7:</a:t>
            </a:r>
          </a:p>
          <a:p>
            <a:pPr marL="0" indent="0">
              <a:buNone/>
            </a:pPr>
            <a:endParaRPr lang="ca-ES" dirty="0"/>
          </a:p>
          <a:p>
            <a:pPr marL="0" indent="0">
              <a:buNone/>
            </a:pPr>
            <a:endParaRPr lang="ca-ES" dirty="0"/>
          </a:p>
          <a:p>
            <a:pPr marL="457200" lvl="1" indent="0">
              <a:buNone/>
            </a:pPr>
            <a:r>
              <a:rPr lang="ca-ES" dirty="0"/>
              <a:t>Cal “assegurar que </a:t>
            </a:r>
            <a:r>
              <a:rPr lang="ca-ES" dirty="0">
                <a:solidFill>
                  <a:schemeClr val="accent1">
                    <a:lumMod val="75000"/>
                  </a:schemeClr>
                </a:solidFill>
              </a:rPr>
              <a:t>tot l’alumnat </a:t>
            </a:r>
            <a:r>
              <a:rPr lang="ca-ES" dirty="0"/>
              <a:t>adquireixi els coneixements teòrics i pràctics necessaris per tal de promoure el desenvolupament sostenible, entre altres coses, </a:t>
            </a:r>
            <a:r>
              <a:rPr lang="ca-ES" dirty="0">
                <a:solidFill>
                  <a:schemeClr val="accent1">
                    <a:lumMod val="75000"/>
                  </a:schemeClr>
                </a:solidFill>
              </a:rPr>
              <a:t>mitjançant l’educació per al desenvolupament sostenible </a:t>
            </a:r>
            <a:r>
              <a:rPr lang="ca-ES" dirty="0"/>
              <a:t>i l’adopció d’estils de vida sostenibles, els drets humans, la igualtat de gènere, la promoció d’una cultura de pau i no-violència, la </a:t>
            </a:r>
            <a:r>
              <a:rPr lang="ca-ES" dirty="0">
                <a:solidFill>
                  <a:schemeClr val="accent1">
                    <a:lumMod val="75000"/>
                  </a:schemeClr>
                </a:solidFill>
              </a:rPr>
              <a:t>ciutadania global </a:t>
            </a:r>
            <a:r>
              <a:rPr lang="ca-ES" dirty="0"/>
              <a:t>i la valoració de la diversitat cultural i de la contribució de la cultura al desenvolupament sostenible”</a:t>
            </a:r>
            <a:r>
              <a:rPr lang="es-ES" dirty="0"/>
              <a:t>  </a:t>
            </a:r>
          </a:p>
          <a:p>
            <a:pPr marL="457200" lvl="1" indent="0">
              <a:buNone/>
            </a:pPr>
            <a:endParaRPr lang="es-ES" dirty="0"/>
          </a:p>
          <a:p>
            <a:pPr marL="0" indent="0">
              <a:buNone/>
            </a:pPr>
            <a:r>
              <a:rPr lang="ca-ES" dirty="0"/>
              <a:t>Les universitats juguen un paper cabdal a l’hora de contribuir a la transformació social i al desenvolupament sostenible a través de tres missions: la formació, la recerca científica i la innovació</a:t>
            </a:r>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1DAF13EC-7571-8EC4-948B-A1315382C710}"/>
              </a:ext>
            </a:extLst>
          </p:cNvPr>
          <p:cNvPicPr>
            <a:picLocks noChangeAspect="1"/>
          </p:cNvPicPr>
          <p:nvPr/>
        </p:nvPicPr>
        <p:blipFill>
          <a:blip r:embed="rId2"/>
          <a:stretch>
            <a:fillRect/>
          </a:stretch>
        </p:blipFill>
        <p:spPr>
          <a:xfrm>
            <a:off x="9271497" y="770889"/>
            <a:ext cx="2037636" cy="2041934"/>
          </a:xfrm>
          <a:prstGeom prst="rect">
            <a:avLst/>
          </a:prstGeom>
        </p:spPr>
      </p:pic>
    </p:spTree>
    <p:extLst>
      <p:ext uri="{BB962C8B-B14F-4D97-AF65-F5344CB8AC3E}">
        <p14:creationId xmlns:p14="http://schemas.microsoft.com/office/powerpoint/2010/main" val="210282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EBC514-2E28-458A-9DC6-215DDC567D9D}"/>
              </a:ext>
            </a:extLst>
          </p:cNvPr>
          <p:cNvSpPr>
            <a:spLocks noGrp="1"/>
          </p:cNvSpPr>
          <p:nvPr>
            <p:ph type="title"/>
          </p:nvPr>
        </p:nvSpPr>
        <p:spPr>
          <a:xfrm>
            <a:off x="565150" y="770890"/>
            <a:ext cx="10717366" cy="734348"/>
          </a:xfrm>
        </p:spPr>
        <p:txBody>
          <a:bodyPr>
            <a:normAutofit/>
          </a:bodyPr>
          <a:lstStyle/>
          <a:p>
            <a:r>
              <a:rPr lang="ca-ES" dirty="0"/>
              <a:t>Interculturalitat</a:t>
            </a:r>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50" y="1710555"/>
            <a:ext cx="7129878" cy="4050673"/>
          </a:xfrm>
        </p:spPr>
        <p:txBody>
          <a:bodyPr>
            <a:normAutofit fontScale="77500" lnSpcReduction="20000"/>
          </a:bodyPr>
          <a:lstStyle/>
          <a:p>
            <a:r>
              <a:rPr lang="ca-ES" dirty="0"/>
              <a:t>Enfocament </a:t>
            </a:r>
            <a:r>
              <a:rPr lang="ca-ES" dirty="0" err="1"/>
              <a:t>transdisciplinari</a:t>
            </a:r>
            <a:r>
              <a:rPr lang="ca-ES" dirty="0"/>
              <a:t> per oferir una provisió de qualitat d’acord amb el full de ruta estratègic de les universitats i les institucions reguladores</a:t>
            </a:r>
          </a:p>
          <a:p>
            <a:r>
              <a:rPr lang="ca-ES" i="1" dirty="0">
                <a:solidFill>
                  <a:schemeClr val="accent1"/>
                </a:solidFill>
              </a:rPr>
              <a:t>Consciència intercultural</a:t>
            </a:r>
            <a:r>
              <a:rPr lang="ca-ES" dirty="0"/>
              <a:t>: coneixement i comprensió de les relacions existents entre la visió del món de la comunitat de procedència i la visió del món de la comunitat de la llengua objecte d’aprenentatge. Consciència sobre com es veu cada comunitat des de la perspectiva dels altres, sovint en la forma d’estereotips nacionals (MECR)</a:t>
            </a:r>
          </a:p>
          <a:p>
            <a:r>
              <a:rPr lang="ca-ES" i="1" dirty="0">
                <a:solidFill>
                  <a:schemeClr val="accent1"/>
                </a:solidFill>
              </a:rPr>
              <a:t>Consciència cultural crítica</a:t>
            </a:r>
            <a:r>
              <a:rPr lang="ca-ES" dirty="0"/>
              <a:t>: habilitat de percebre i avaluar de manera crítica maneres de pensar, d’actuar i també els productes de l’altra cultura i de la pròpia, la qual cosa permet que l’aprenent prengui consciència dels seus propis valors i de com aquests poden condicionar la seva actitud en vers altres cultures</a:t>
            </a:r>
            <a:r>
              <a:rPr lang="es-ES" dirty="0"/>
              <a:t> (</a:t>
            </a:r>
            <a:r>
              <a:rPr lang="es-ES" dirty="0" err="1"/>
              <a:t>Byram</a:t>
            </a:r>
            <a:r>
              <a:rPr lang="es-ES" dirty="0"/>
              <a:t>)</a:t>
            </a:r>
          </a:p>
          <a:p>
            <a:endParaRPr lang="ca-ES" dirty="0"/>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Diagrama 18">
            <a:extLst>
              <a:ext uri="{FF2B5EF4-FFF2-40B4-BE49-F238E27FC236}">
                <a16:creationId xmlns:a16="http://schemas.microsoft.com/office/drawing/2014/main" id="{5FB96380-9237-1952-75C8-BF6F575BF98C}"/>
              </a:ext>
            </a:extLst>
          </p:cNvPr>
          <p:cNvGraphicFramePr/>
          <p:nvPr>
            <p:extLst>
              <p:ext uri="{D42A27DB-BD31-4B8C-83A1-F6EECF244321}">
                <p14:modId xmlns:p14="http://schemas.microsoft.com/office/powerpoint/2010/main" val="1225263651"/>
              </p:ext>
            </p:extLst>
          </p:nvPr>
        </p:nvGraphicFramePr>
        <p:xfrm>
          <a:off x="5784035" y="1181157"/>
          <a:ext cx="7974168" cy="4741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65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EBC514-2E28-458A-9DC6-215DDC567D9D}"/>
              </a:ext>
            </a:extLst>
          </p:cNvPr>
          <p:cNvSpPr>
            <a:spLocks noGrp="1"/>
          </p:cNvSpPr>
          <p:nvPr>
            <p:ph type="title"/>
          </p:nvPr>
        </p:nvSpPr>
        <p:spPr>
          <a:xfrm>
            <a:off x="565150" y="770890"/>
            <a:ext cx="10717366" cy="734348"/>
          </a:xfrm>
        </p:spPr>
        <p:txBody>
          <a:bodyPr>
            <a:noAutofit/>
          </a:bodyPr>
          <a:lstStyle/>
          <a:p>
            <a:r>
              <a:rPr lang="ca-ES" sz="3200" dirty="0"/>
              <a:t>Turisme de masses a Mallorca (perspectiva del RU)</a:t>
            </a:r>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49" y="1505239"/>
            <a:ext cx="10717365" cy="4255990"/>
          </a:xfrm>
        </p:spPr>
        <p:txBody>
          <a:bodyPr>
            <a:normAutofit/>
          </a:bodyPr>
          <a:lstStyle/>
          <a:p>
            <a:r>
              <a:rPr lang="ca-ES" dirty="0"/>
              <a:t>Anys 60: </a:t>
            </a:r>
            <a:r>
              <a:rPr lang="ca-ES" i="1" dirty="0"/>
              <a:t>Boom turístic</a:t>
            </a:r>
          </a:p>
          <a:p>
            <a:r>
              <a:rPr lang="ca-ES" dirty="0"/>
              <a:t>Turisme = enllaç entre Mallorca i el Regne Unit</a:t>
            </a:r>
          </a:p>
          <a:p>
            <a:pPr lvl="1"/>
            <a:r>
              <a:rPr lang="ca-ES" dirty="0"/>
              <a:t>2.393.886 turistes residents al RU van visitar l’illa el 2019 (IBESTAT)</a:t>
            </a:r>
          </a:p>
          <a:p>
            <a:pPr lvl="1"/>
            <a:r>
              <a:rPr lang="ca-ES" dirty="0"/>
              <a:t>Associació amb estereotips del turisme de masses a la Mediterrània</a:t>
            </a:r>
          </a:p>
          <a:p>
            <a:pPr lvl="1"/>
            <a:r>
              <a:rPr lang="ca-ES" dirty="0"/>
              <a:t>Enclavatges britànics a l’illa (Andrews)</a:t>
            </a:r>
          </a:p>
          <a:p>
            <a:pPr lvl="1"/>
            <a:r>
              <a:rPr lang="ca-ES" dirty="0"/>
              <a:t>Xous d’impacte: </a:t>
            </a:r>
            <a:r>
              <a:rPr lang="ca-ES" i="1" dirty="0" err="1"/>
              <a:t>The</a:t>
            </a:r>
            <a:r>
              <a:rPr lang="ca-ES" i="1" dirty="0"/>
              <a:t> </a:t>
            </a:r>
            <a:r>
              <a:rPr lang="ca-ES" i="1" dirty="0" err="1"/>
              <a:t>Magaluf</a:t>
            </a:r>
            <a:r>
              <a:rPr lang="ca-ES" i="1" dirty="0"/>
              <a:t> </a:t>
            </a:r>
            <a:r>
              <a:rPr lang="ca-ES" i="1" dirty="0" err="1"/>
              <a:t>Weekender</a:t>
            </a:r>
            <a:r>
              <a:rPr lang="ca-ES" dirty="0"/>
              <a:t>, </a:t>
            </a:r>
            <a:r>
              <a:rPr lang="ca-ES" i="1" dirty="0" err="1"/>
              <a:t>Geordie</a:t>
            </a:r>
            <a:r>
              <a:rPr lang="ca-ES" i="1" dirty="0"/>
              <a:t> </a:t>
            </a:r>
            <a:r>
              <a:rPr lang="ca-ES" i="1" dirty="0" err="1"/>
              <a:t>Shore</a:t>
            </a:r>
            <a:r>
              <a:rPr lang="ca-ES" i="1" dirty="0"/>
              <a:t>: </a:t>
            </a:r>
            <a:r>
              <a:rPr lang="ca-ES" i="1" dirty="0" err="1"/>
              <a:t>Magaluf</a:t>
            </a:r>
            <a:r>
              <a:rPr lang="ca-ES" i="1" dirty="0"/>
              <a:t> </a:t>
            </a:r>
            <a:r>
              <a:rPr lang="ca-ES" i="1" dirty="0" err="1"/>
              <a:t>Madness</a:t>
            </a:r>
            <a:r>
              <a:rPr lang="ca-ES" dirty="0"/>
              <a:t>, </a:t>
            </a:r>
            <a:r>
              <a:rPr lang="ca-ES" i="1" dirty="0"/>
              <a:t>Love </a:t>
            </a:r>
            <a:r>
              <a:rPr lang="ca-ES" i="1" dirty="0" err="1"/>
              <a:t>Island</a:t>
            </a:r>
            <a:r>
              <a:rPr lang="ca-ES" dirty="0"/>
              <a:t>, </a:t>
            </a:r>
            <a:r>
              <a:rPr lang="ca-ES" i="1" dirty="0" err="1"/>
              <a:t>Sun</a:t>
            </a:r>
            <a:r>
              <a:rPr lang="ca-ES" i="1" dirty="0"/>
              <a:t>, Sex </a:t>
            </a:r>
            <a:r>
              <a:rPr lang="ca-ES" i="1" dirty="0" err="1"/>
              <a:t>and</a:t>
            </a:r>
            <a:r>
              <a:rPr lang="ca-ES" i="1" dirty="0"/>
              <a:t> </a:t>
            </a:r>
            <a:r>
              <a:rPr lang="ca-ES" i="1" dirty="0" err="1"/>
              <a:t>Suspicious</a:t>
            </a:r>
            <a:r>
              <a:rPr lang="ca-ES" i="1" dirty="0"/>
              <a:t> Parents</a:t>
            </a:r>
          </a:p>
          <a:p>
            <a:pPr lvl="1"/>
            <a:r>
              <a:rPr lang="ca-ES" dirty="0"/>
              <a:t>Estigmatització: </a:t>
            </a:r>
            <a:r>
              <a:rPr lang="ca-ES" i="1" dirty="0" err="1"/>
              <a:t>Shagaluf</a:t>
            </a:r>
            <a:endParaRPr lang="ca-ES" i="1" dirty="0"/>
          </a:p>
          <a:p>
            <a:pPr lvl="1"/>
            <a:endParaRPr lang="ca-ES" dirty="0"/>
          </a:p>
          <a:p>
            <a:pPr lvl="1"/>
            <a:endParaRPr lang="ca-ES" dirty="0"/>
          </a:p>
          <a:p>
            <a:pPr lvl="1"/>
            <a:endParaRPr lang="ca-ES" dirty="0"/>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7" name="Picture 6" descr="The Magaluf Weekender – Your Holiday Caught On Camera">
            <a:extLst>
              <a:ext uri="{FF2B5EF4-FFF2-40B4-BE49-F238E27FC236}">
                <a16:creationId xmlns:a16="http://schemas.microsoft.com/office/drawing/2014/main" id="{46D4B323-EEC3-A225-0ABD-DC207EF9D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12386"/>
            <a:ext cx="4453648" cy="167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5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51" y="622740"/>
            <a:ext cx="10477988" cy="5364691"/>
          </a:xfrm>
        </p:spPr>
        <p:txBody>
          <a:bodyPr>
            <a:normAutofit/>
          </a:bodyPr>
          <a:lstStyle/>
          <a:p>
            <a:r>
              <a:rPr lang="ca-ES" dirty="0"/>
              <a:t>Sector fonamental i motor de la vida econòmica de Mallorca (Consell de Mallorca)</a:t>
            </a:r>
          </a:p>
          <a:p>
            <a:r>
              <a:rPr lang="ca-ES" dirty="0"/>
              <a:t>Qüestionat pels efectes sobre la preservació del patrimoni cultural i paisatgístic de l’illa</a:t>
            </a:r>
          </a:p>
          <a:p>
            <a:pPr lvl="1"/>
            <a:r>
              <a:rPr lang="ca-ES" dirty="0"/>
              <a:t>Irrupció del turisme de masses com a detonant d’un trauma cultural a la societat mallorquina (Colom Montero)</a:t>
            </a:r>
          </a:p>
          <a:p>
            <a:pPr lvl="1"/>
            <a:r>
              <a:rPr lang="ca-ES" dirty="0"/>
              <a:t>«el turisme va matant Mallorca i va matant els mallorquins [...]. La destrucció de les platges de Mallorca és un crim internacional»</a:t>
            </a:r>
            <a:r>
              <a:rPr lang="es-ES" dirty="0"/>
              <a:t> (Mascaró, 1960)</a:t>
            </a:r>
          </a:p>
          <a:p>
            <a:pPr lvl="1"/>
            <a:r>
              <a:rPr lang="ca-ES" dirty="0"/>
              <a:t>Corrupció cultural de la Mallorca tradicional com a «part immoral del turisme»</a:t>
            </a:r>
            <a:r>
              <a:rPr lang="es-ES" dirty="0"/>
              <a:t> (Frontera, 1968)</a:t>
            </a:r>
          </a:p>
          <a:p>
            <a:pPr lvl="1"/>
            <a:r>
              <a:rPr lang="ca-ES" dirty="0"/>
              <a:t>Objecte de controvèrsies sociopolítiques</a:t>
            </a:r>
          </a:p>
          <a:p>
            <a:endParaRPr lang="ca-ES" dirty="0"/>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2" descr="Southern Europe activists join forces against mass tourism – EURACTIV.com">
            <a:extLst>
              <a:ext uri="{FF2B5EF4-FFF2-40B4-BE49-F238E27FC236}">
                <a16:creationId xmlns:a16="http://schemas.microsoft.com/office/drawing/2014/main" id="{C05697CD-20C0-3813-1109-E676E35E5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246" y="4436779"/>
            <a:ext cx="3726196"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3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EBC514-2E28-458A-9DC6-215DDC567D9D}"/>
              </a:ext>
            </a:extLst>
          </p:cNvPr>
          <p:cNvSpPr>
            <a:spLocks noGrp="1"/>
          </p:cNvSpPr>
          <p:nvPr>
            <p:ph type="title"/>
          </p:nvPr>
        </p:nvSpPr>
        <p:spPr>
          <a:xfrm>
            <a:off x="565150" y="770890"/>
            <a:ext cx="10717366" cy="734348"/>
          </a:xfrm>
        </p:spPr>
        <p:txBody>
          <a:bodyPr>
            <a:noAutofit/>
          </a:bodyPr>
          <a:lstStyle/>
          <a:p>
            <a:r>
              <a:rPr lang="ca-ES" sz="2800"/>
              <a:t>Produccions culturals que representen l’impacte del turisme en el teixit sociocultural de Mallorca</a:t>
            </a:r>
            <a:endParaRPr lang="ca-ES" sz="2800" dirty="0"/>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49" y="2276128"/>
            <a:ext cx="10717365" cy="3485100"/>
          </a:xfrm>
        </p:spPr>
        <p:txBody>
          <a:bodyPr>
            <a:normAutofit/>
          </a:bodyPr>
          <a:lstStyle/>
          <a:p>
            <a:pPr>
              <a:buFontTx/>
              <a:buChar char="-"/>
            </a:pPr>
            <a:r>
              <a:rPr lang="ca-ES" dirty="0"/>
              <a:t>Local</a:t>
            </a:r>
          </a:p>
          <a:p>
            <a:pPr marL="0" indent="0">
              <a:buNone/>
            </a:pPr>
            <a:endParaRPr lang="ca-ES" dirty="0"/>
          </a:p>
          <a:p>
            <a:pPr marL="0" indent="0">
              <a:buNone/>
            </a:pPr>
            <a:r>
              <a:rPr lang="ca-ES" dirty="0"/>
              <a:t>- Veus diferents </a:t>
            </a:r>
          </a:p>
          <a:p>
            <a:pPr marL="0" indent="0">
              <a:buNone/>
            </a:pPr>
            <a:endParaRPr lang="ca-ES" dirty="0"/>
          </a:p>
          <a:p>
            <a:pPr>
              <a:buFontTx/>
              <a:buChar char="-"/>
            </a:pPr>
            <a:r>
              <a:rPr lang="ca-ES" dirty="0"/>
              <a:t>Multidisciplinari</a:t>
            </a:r>
          </a:p>
          <a:p>
            <a:pPr marL="0" indent="0">
              <a:buNone/>
            </a:pPr>
            <a:endParaRPr lang="ca-ES" dirty="0"/>
          </a:p>
          <a:p>
            <a:pPr marL="0" indent="0">
              <a:buNone/>
            </a:pPr>
            <a:endParaRPr lang="ca-ES" dirty="0"/>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864F6A0A-C9E6-F76F-21ED-DCE09DD5BBE6}"/>
              </a:ext>
            </a:extLst>
          </p:cNvPr>
          <p:cNvPicPr>
            <a:picLocks noChangeAspect="1"/>
          </p:cNvPicPr>
          <p:nvPr/>
        </p:nvPicPr>
        <p:blipFill>
          <a:blip r:embed="rId2"/>
          <a:stretch>
            <a:fillRect/>
          </a:stretch>
        </p:blipFill>
        <p:spPr>
          <a:xfrm>
            <a:off x="7068951" y="1620130"/>
            <a:ext cx="4352088" cy="4352088"/>
          </a:xfrm>
          <a:prstGeom prst="rect">
            <a:avLst/>
          </a:prstGeom>
        </p:spPr>
      </p:pic>
    </p:spTree>
    <p:extLst>
      <p:ext uri="{BB962C8B-B14F-4D97-AF65-F5344CB8AC3E}">
        <p14:creationId xmlns:p14="http://schemas.microsoft.com/office/powerpoint/2010/main" val="256379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49" y="770889"/>
            <a:ext cx="10717365" cy="4990339"/>
          </a:xfrm>
        </p:spPr>
        <p:txBody>
          <a:bodyPr>
            <a:normAutofit/>
          </a:bodyPr>
          <a:lstStyle/>
          <a:p>
            <a:pPr marL="0" indent="0">
              <a:buNone/>
            </a:pPr>
            <a:r>
              <a:rPr lang="ca-ES" b="1" dirty="0"/>
              <a:t>Transformació social i d’identitat</a:t>
            </a:r>
          </a:p>
          <a:p>
            <a:pPr marL="0" indent="0">
              <a:buNone/>
            </a:pPr>
            <a:endParaRPr lang="ca-ES" dirty="0"/>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7D8AB3D9-6118-02BA-9CAB-BA56F9DA09C9}"/>
              </a:ext>
            </a:extLst>
          </p:cNvPr>
          <p:cNvSpPr txBox="1"/>
          <p:nvPr/>
        </p:nvSpPr>
        <p:spPr>
          <a:xfrm>
            <a:off x="565149" y="1450909"/>
            <a:ext cx="5355966" cy="4801314"/>
          </a:xfrm>
          <a:prstGeom prst="rect">
            <a:avLst/>
          </a:prstGeom>
          <a:noFill/>
        </p:spPr>
        <p:txBody>
          <a:bodyPr wrap="square" rtlCol="0">
            <a:spAutoFit/>
          </a:bodyPr>
          <a:lstStyle/>
          <a:p>
            <a:r>
              <a:rPr lang="ca-ES" b="1" dirty="0">
                <a:solidFill>
                  <a:schemeClr val="accent3">
                    <a:lumMod val="75000"/>
                  </a:schemeClr>
                </a:solidFill>
              </a:rPr>
              <a:t>POESIA</a:t>
            </a:r>
          </a:p>
          <a:p>
            <a:endParaRPr lang="ca-ES" dirty="0"/>
          </a:p>
          <a:p>
            <a:r>
              <a:rPr lang="ca-ES" b="1" dirty="0"/>
              <a:t>Damià Huguet</a:t>
            </a:r>
          </a:p>
          <a:p>
            <a:r>
              <a:rPr lang="ca-ES" i="1" dirty="0"/>
              <a:t>Els calls del manobre</a:t>
            </a:r>
          </a:p>
          <a:p>
            <a:endParaRPr lang="ca-ES" dirty="0"/>
          </a:p>
          <a:p>
            <a:endParaRPr lang="ca-ES" dirty="0"/>
          </a:p>
          <a:p>
            <a:endParaRPr lang="ca-ES" dirty="0"/>
          </a:p>
          <a:p>
            <a:endParaRPr lang="ca-ES" dirty="0"/>
          </a:p>
          <a:p>
            <a:endParaRPr lang="ca-ES" dirty="0"/>
          </a:p>
          <a:p>
            <a:r>
              <a:rPr lang="ca-ES" dirty="0"/>
              <a:t>Paisatge en decadència, peça clau per la constitució del caràcter i la manera de viure </a:t>
            </a:r>
          </a:p>
          <a:p>
            <a:endParaRPr lang="ca-ES" i="1" dirty="0"/>
          </a:p>
          <a:p>
            <a:r>
              <a:rPr lang="ca-ES" dirty="0">
                <a:solidFill>
                  <a:schemeClr val="accent1">
                    <a:lumMod val="50000"/>
                  </a:schemeClr>
                </a:solidFill>
              </a:rPr>
              <a:t>«Els guarets ja no parlen d’amors ni de silencis mal adobats s’esquincen, gemeguen, dubten, ploren, sense guany, sense aturall...»</a:t>
            </a:r>
          </a:p>
          <a:p>
            <a:endParaRPr lang="es-ES" dirty="0"/>
          </a:p>
          <a:p>
            <a:endParaRPr lang="es-ES" dirty="0"/>
          </a:p>
        </p:txBody>
      </p:sp>
      <p:sp>
        <p:nvSpPr>
          <p:cNvPr id="9" name="CuadroTexto 8">
            <a:extLst>
              <a:ext uri="{FF2B5EF4-FFF2-40B4-BE49-F238E27FC236}">
                <a16:creationId xmlns:a16="http://schemas.microsoft.com/office/drawing/2014/main" id="{DE2B18BF-12E9-AD8C-EA97-DDBE546A6503}"/>
              </a:ext>
            </a:extLst>
          </p:cNvPr>
          <p:cNvSpPr txBox="1"/>
          <p:nvPr/>
        </p:nvSpPr>
        <p:spPr>
          <a:xfrm>
            <a:off x="6566865" y="1450909"/>
            <a:ext cx="4870337" cy="5724644"/>
          </a:xfrm>
          <a:prstGeom prst="rect">
            <a:avLst/>
          </a:prstGeom>
          <a:noFill/>
        </p:spPr>
        <p:txBody>
          <a:bodyPr wrap="square" rtlCol="0">
            <a:spAutoFit/>
          </a:bodyPr>
          <a:lstStyle/>
          <a:p>
            <a:r>
              <a:rPr lang="ca-ES" b="1" dirty="0">
                <a:solidFill>
                  <a:schemeClr val="accent3">
                    <a:lumMod val="75000"/>
                  </a:schemeClr>
                </a:solidFill>
              </a:rPr>
              <a:t>TEATRE</a:t>
            </a:r>
          </a:p>
          <a:p>
            <a:endParaRPr lang="ca-ES" dirty="0"/>
          </a:p>
          <a:p>
            <a:r>
              <a:rPr lang="ca-ES" b="1" dirty="0"/>
              <a:t>Toni </a:t>
            </a:r>
            <a:r>
              <a:rPr lang="ca-ES" b="1" dirty="0" err="1"/>
              <a:t>Gomila</a:t>
            </a:r>
            <a:endParaRPr lang="ca-ES" b="1" dirty="0"/>
          </a:p>
          <a:p>
            <a:r>
              <a:rPr lang="ca-ES" i="1" dirty="0"/>
              <a:t>Acorar</a:t>
            </a:r>
          </a:p>
          <a:p>
            <a:endParaRPr lang="ca-ES" i="1" dirty="0"/>
          </a:p>
          <a:p>
            <a:endParaRPr lang="ca-ES" i="1" dirty="0"/>
          </a:p>
          <a:p>
            <a:endParaRPr lang="ca-ES" i="1" dirty="0"/>
          </a:p>
          <a:p>
            <a:r>
              <a:rPr lang="ca-ES" sz="1400" dirty="0"/>
              <a:t>Progressiva desaparició dels trets més característics de la idiosincràsia mallorquina i pervivència dels valors culturals</a:t>
            </a:r>
          </a:p>
          <a:p>
            <a:endParaRPr lang="ca-ES" sz="1400" dirty="0"/>
          </a:p>
          <a:p>
            <a:r>
              <a:rPr lang="ca-ES" sz="1400" dirty="0"/>
              <a:t>Metàfora de la pèrdua dels mots que </a:t>
            </a:r>
            <a:r>
              <a:rPr lang="ca-ES" sz="1400" dirty="0">
                <a:solidFill>
                  <a:schemeClr val="accent1">
                    <a:lumMod val="50000"/>
                  </a:schemeClr>
                </a:solidFill>
              </a:rPr>
              <a:t>«diuen qui som, com vivim, què </a:t>
            </a:r>
            <a:r>
              <a:rPr lang="ca-ES" sz="1400" dirty="0" err="1">
                <a:solidFill>
                  <a:schemeClr val="accent1">
                    <a:lumMod val="50000"/>
                  </a:schemeClr>
                </a:solidFill>
              </a:rPr>
              <a:t>valoram</a:t>
            </a:r>
            <a:r>
              <a:rPr lang="ca-ES" sz="1400" dirty="0">
                <a:solidFill>
                  <a:schemeClr val="accent1">
                    <a:lumMod val="50000"/>
                  </a:schemeClr>
                </a:solidFill>
              </a:rPr>
              <a:t> i què </a:t>
            </a:r>
            <a:r>
              <a:rPr lang="ca-ES" sz="1400" dirty="0" err="1">
                <a:solidFill>
                  <a:schemeClr val="accent1">
                    <a:lumMod val="50000"/>
                  </a:schemeClr>
                </a:solidFill>
              </a:rPr>
              <a:t>menyspream</a:t>
            </a:r>
            <a:r>
              <a:rPr lang="ca-ES" sz="1400" dirty="0">
                <a:solidFill>
                  <a:schemeClr val="accent1">
                    <a:lumMod val="50000"/>
                  </a:schemeClr>
                </a:solidFill>
              </a:rPr>
              <a:t>. Expliquen es </a:t>
            </a:r>
            <a:r>
              <a:rPr lang="ca-ES" sz="1400" dirty="0" err="1">
                <a:solidFill>
                  <a:schemeClr val="accent1">
                    <a:lumMod val="50000"/>
                  </a:schemeClr>
                </a:solidFill>
              </a:rPr>
              <a:t>nostro</a:t>
            </a:r>
            <a:r>
              <a:rPr lang="ca-ES" sz="1400" dirty="0">
                <a:solidFill>
                  <a:schemeClr val="accent1">
                    <a:lumMod val="50000"/>
                  </a:schemeClr>
                </a:solidFill>
              </a:rPr>
              <a:t> món» </a:t>
            </a:r>
          </a:p>
          <a:p>
            <a:endParaRPr lang="ca-ES" sz="1400" dirty="0"/>
          </a:p>
          <a:p>
            <a:r>
              <a:rPr lang="ca-ES" sz="1400" dirty="0">
                <a:solidFill>
                  <a:schemeClr val="accent1">
                    <a:lumMod val="50000"/>
                  </a:schemeClr>
                </a:solidFill>
              </a:rPr>
              <a:t>«S’adulteri de sa sobrassada. Sa metamorfosi des símbol d’un poble traït. Per complaure es conqueridors tot mos va bé. Sa sobrassada no és que torni blanca, no, és que la volen convertir en salsitxa de Frankfurt»</a:t>
            </a:r>
          </a:p>
          <a:p>
            <a:endParaRPr lang="es-ES" dirty="0"/>
          </a:p>
          <a:p>
            <a:endParaRPr lang="es-ES" dirty="0"/>
          </a:p>
          <a:p>
            <a:endParaRPr lang="es-ES" dirty="0"/>
          </a:p>
          <a:p>
            <a:endParaRPr lang="es-ES" dirty="0"/>
          </a:p>
        </p:txBody>
      </p:sp>
      <p:pic>
        <p:nvPicPr>
          <p:cNvPr id="19" name="Picture 4" descr="CineCiutat | Más que un cine">
            <a:extLst>
              <a:ext uri="{FF2B5EF4-FFF2-40B4-BE49-F238E27FC236}">
                <a16:creationId xmlns:a16="http://schemas.microsoft.com/office/drawing/2014/main" id="{0C8FB737-B977-C8A2-819B-41A0F730E325}"/>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23154" r="19086"/>
          <a:stretch/>
        </p:blipFill>
        <p:spPr bwMode="auto">
          <a:xfrm>
            <a:off x="3372786" y="1708879"/>
            <a:ext cx="2112401" cy="20571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rítica: Acorar - Teatro en BCN ~ EspectáculosBCN">
            <a:extLst>
              <a:ext uri="{FF2B5EF4-FFF2-40B4-BE49-F238E27FC236}">
                <a16:creationId xmlns:a16="http://schemas.microsoft.com/office/drawing/2014/main" id="{8686256C-73DE-E182-8EC5-AC9CD125A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810" y="1482759"/>
            <a:ext cx="2951392" cy="179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4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4E534CE-DAD9-8EDB-13F8-FE79A6DC85EB}"/>
              </a:ext>
            </a:extLst>
          </p:cNvPr>
          <p:cNvSpPr>
            <a:spLocks noGrp="1"/>
          </p:cNvSpPr>
          <p:nvPr>
            <p:ph idx="1"/>
          </p:nvPr>
        </p:nvSpPr>
        <p:spPr>
          <a:xfrm>
            <a:off x="565149" y="562899"/>
            <a:ext cx="10855890" cy="5198330"/>
          </a:xfrm>
        </p:spPr>
        <p:txBody>
          <a:bodyPr>
            <a:normAutofit/>
          </a:bodyPr>
          <a:lstStyle/>
          <a:p>
            <a:pPr marL="0" indent="0">
              <a:buNone/>
            </a:pPr>
            <a:r>
              <a:rPr lang="ca-ES" sz="2200" b="1" dirty="0"/>
              <a:t>Especulació immobiliària, explotació dels recursos naturals i petjada ambiental</a:t>
            </a:r>
          </a:p>
          <a:p>
            <a:pPr marL="0" indent="0">
              <a:buNone/>
            </a:pPr>
            <a:r>
              <a:rPr lang="ca-ES" sz="2200" b="1" dirty="0">
                <a:solidFill>
                  <a:schemeClr val="accent3">
                    <a:lumMod val="75000"/>
                  </a:schemeClr>
                </a:solidFill>
              </a:rPr>
              <a:t>Novel·la</a:t>
            </a:r>
          </a:p>
          <a:p>
            <a:pPr marL="0" indent="0">
              <a:buNone/>
            </a:pPr>
            <a:endParaRPr lang="ca-ES" b="1" dirty="0">
              <a:solidFill>
                <a:srgbClr val="FF0000"/>
              </a:solidFill>
            </a:endParaRPr>
          </a:p>
          <a:p>
            <a:pPr marL="0" indent="0">
              <a:buNone/>
            </a:pPr>
            <a:endParaRPr lang="ca-ES" i="1" dirty="0"/>
          </a:p>
          <a:p>
            <a:pPr marL="0" indent="0">
              <a:buNone/>
            </a:pPr>
            <a:endParaRPr lang="ca-ES" i="1" dirty="0"/>
          </a:p>
          <a:p>
            <a:pPr marL="0" indent="0">
              <a:buNone/>
            </a:pPr>
            <a:endParaRPr lang="ca-ES" dirty="0">
              <a:solidFill>
                <a:srgbClr val="FF0000"/>
              </a:solidFill>
            </a:endParaRPr>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AC401778-2815-F2B1-D559-7AFB4177411B}"/>
              </a:ext>
            </a:extLst>
          </p:cNvPr>
          <p:cNvSpPr txBox="1"/>
          <p:nvPr/>
        </p:nvSpPr>
        <p:spPr>
          <a:xfrm>
            <a:off x="565148" y="1635123"/>
            <a:ext cx="6495409" cy="4524315"/>
          </a:xfrm>
          <a:prstGeom prst="rect">
            <a:avLst/>
          </a:prstGeom>
          <a:noFill/>
        </p:spPr>
        <p:txBody>
          <a:bodyPr wrap="square" rtlCol="0">
            <a:spAutoFit/>
          </a:bodyPr>
          <a:lstStyle/>
          <a:p>
            <a:r>
              <a:rPr lang="ca-ES" sz="1600" b="1" dirty="0" err="1"/>
              <a:t>Llucia</a:t>
            </a:r>
            <a:r>
              <a:rPr lang="ca-ES" sz="1600" b="1" dirty="0"/>
              <a:t> Ramis</a:t>
            </a:r>
          </a:p>
          <a:p>
            <a:r>
              <a:rPr lang="ca-ES" sz="1600" i="1" dirty="0"/>
              <a:t>Les possessions</a:t>
            </a:r>
          </a:p>
          <a:p>
            <a:endParaRPr lang="ca-ES" sz="1600" i="1" dirty="0"/>
          </a:p>
          <a:p>
            <a:pPr marL="285750" indent="-285750">
              <a:buFont typeface="Arial" panose="020B0604020202020204" pitchFamily="34" charset="0"/>
              <a:buChar char="•"/>
            </a:pPr>
            <a:r>
              <a:rPr lang="ca-ES" sz="1600" dirty="0"/>
              <a:t>Conseqüències de l’adaptació a les demandes turístiques</a:t>
            </a:r>
          </a:p>
          <a:p>
            <a:endParaRPr lang="ca-ES" sz="1600" dirty="0"/>
          </a:p>
          <a:p>
            <a:pPr algn="just"/>
            <a:r>
              <a:rPr lang="ca-ES" sz="1600" dirty="0"/>
              <a:t>Possessió familiar descrita com a </a:t>
            </a:r>
            <a:r>
              <a:rPr lang="ca-ES" sz="1600" dirty="0">
                <a:solidFill>
                  <a:schemeClr val="accent1">
                    <a:lumMod val="50000"/>
                  </a:schemeClr>
                </a:solidFill>
              </a:rPr>
              <a:t>«lloc exacte on comencen els meus records, </a:t>
            </a:r>
            <a:r>
              <a:rPr lang="ca-ES" sz="1600" b="1" dirty="0">
                <a:solidFill>
                  <a:schemeClr val="accent1">
                    <a:lumMod val="50000"/>
                  </a:schemeClr>
                </a:solidFill>
              </a:rPr>
              <a:t>paradís perdut </a:t>
            </a:r>
            <a:r>
              <a:rPr lang="ca-ES" sz="1600" dirty="0">
                <a:solidFill>
                  <a:schemeClr val="accent1">
                    <a:lumMod val="50000"/>
                  </a:schemeClr>
                </a:solidFill>
              </a:rPr>
              <a:t>al qual no podré tornar»</a:t>
            </a:r>
          </a:p>
          <a:p>
            <a:pPr algn="just"/>
            <a:endParaRPr lang="ca-ES" sz="1600" dirty="0"/>
          </a:p>
          <a:p>
            <a:pPr algn="just"/>
            <a:r>
              <a:rPr lang="ca-ES" sz="1600" dirty="0">
                <a:solidFill>
                  <a:schemeClr val="accent1">
                    <a:lumMod val="50000"/>
                  </a:schemeClr>
                </a:solidFill>
              </a:rPr>
              <a:t>«Han convertit en un xalet minúscul el que abans només era un cau per ficar-hi el bestiar [...]. Can </a:t>
            </a:r>
            <a:r>
              <a:rPr lang="ca-ES" sz="1600" dirty="0" err="1">
                <a:solidFill>
                  <a:schemeClr val="accent1">
                    <a:lumMod val="50000"/>
                  </a:schemeClr>
                </a:solidFill>
              </a:rPr>
              <a:t>Meixura</a:t>
            </a:r>
            <a:r>
              <a:rPr lang="ca-ES" sz="1600" dirty="0">
                <a:solidFill>
                  <a:schemeClr val="accent1">
                    <a:lumMod val="50000"/>
                  </a:schemeClr>
                </a:solidFill>
              </a:rPr>
              <a:t> ja no ho és. Un grup de joves pren el sol vora una piscina que han construït davant la façana, envoltada de gespa, en una illa que té problemes de sequera [...]. No queda ni rastre de la palmera altíssima que tant costava cuidar. Les palmeres són un símbol de benvinguda»</a:t>
            </a:r>
          </a:p>
          <a:p>
            <a:pPr algn="just"/>
            <a:endParaRPr lang="ca-ES" sz="1600" dirty="0">
              <a:solidFill>
                <a:schemeClr val="accent1">
                  <a:lumMod val="50000"/>
                </a:schemeClr>
              </a:solidFill>
            </a:endParaRPr>
          </a:p>
          <a:p>
            <a:pPr algn="just"/>
            <a:r>
              <a:rPr lang="ca-ES" sz="1600" dirty="0">
                <a:solidFill>
                  <a:schemeClr val="accent1">
                    <a:lumMod val="50000"/>
                  </a:schemeClr>
                </a:solidFill>
              </a:rPr>
              <a:t>«A tothom li sua la polla, el nou cas d’especulació, o de prevaricació, o de la puta mare que els va parir [...]. </a:t>
            </a:r>
            <a:r>
              <a:rPr lang="ca-ES" sz="1600" b="1" dirty="0">
                <a:solidFill>
                  <a:schemeClr val="accent1">
                    <a:lumMod val="50000"/>
                  </a:schemeClr>
                </a:solidFill>
              </a:rPr>
              <a:t>L’illa s’enfonsa </a:t>
            </a:r>
            <a:r>
              <a:rPr lang="ca-ES" sz="1600" dirty="0">
                <a:solidFill>
                  <a:schemeClr val="accent1">
                    <a:lumMod val="50000"/>
                  </a:schemeClr>
                </a:solidFill>
              </a:rPr>
              <a:t>i nosaltres ens enfonsarem amb ella»    </a:t>
            </a:r>
          </a:p>
        </p:txBody>
      </p:sp>
      <p:pic>
        <p:nvPicPr>
          <p:cNvPr id="17" name="Picture 8" descr="Les possessions: 47 (LLIBRES ANAGRAMA) : Ramis, Llucia: Amazon.es: Libros">
            <a:extLst>
              <a:ext uri="{FF2B5EF4-FFF2-40B4-BE49-F238E27FC236}">
                <a16:creationId xmlns:a16="http://schemas.microsoft.com/office/drawing/2014/main" id="{C700658C-7FE3-809D-4BAE-9748CC375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899" y="1564235"/>
            <a:ext cx="2682068" cy="421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861205"/>
      </p:ext>
    </p:extLst>
  </p:cSld>
  <p:clrMapOvr>
    <a:masterClrMapping/>
  </p:clrMapOvr>
</p:sld>
</file>

<file path=ppt/theme/theme1.xml><?xml version="1.0" encoding="utf-8"?>
<a:theme xmlns:a="http://schemas.openxmlformats.org/drawingml/2006/main" name="PunchcardVTI">
  <a:themeElements>
    <a:clrScheme name="AnalogousFromLightSeedLeftStep">
      <a:dk1>
        <a:srgbClr val="000000"/>
      </a:dk1>
      <a:lt1>
        <a:srgbClr val="FFFFFF"/>
      </a:lt1>
      <a:dk2>
        <a:srgbClr val="412724"/>
      </a:dk2>
      <a:lt2>
        <a:srgbClr val="E2E3E8"/>
      </a:lt2>
      <a:accent1>
        <a:srgbClr val="ACA26D"/>
      </a:accent1>
      <a:accent2>
        <a:srgbClr val="CC946C"/>
      </a:accent2>
      <a:accent3>
        <a:srgbClr val="D68787"/>
      </a:accent3>
      <a:accent4>
        <a:srgbClr val="CC6C94"/>
      </a:accent4>
      <a:accent5>
        <a:srgbClr val="D687C9"/>
      </a:accent5>
      <a:accent6>
        <a:srgbClr val="B46CCC"/>
      </a:accent6>
      <a:hlink>
        <a:srgbClr val="6975AE"/>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618BC671FF6E44A8010F540213C703" ma:contentTypeVersion="18" ma:contentTypeDescription="Crea un document nou" ma:contentTypeScope="" ma:versionID="230429aa01885315705d8c5f788936f8">
  <xsd:schema xmlns:xsd="http://www.w3.org/2001/XMLSchema" xmlns:xs="http://www.w3.org/2001/XMLSchema" xmlns:p="http://schemas.microsoft.com/office/2006/metadata/properties" xmlns:ns2="953fc0ad-c3f6-4e8d-9919-5c0dc6649f8b" xmlns:ns3="e0d3c001-084f-460f-b744-f1049625fb5e" targetNamespace="http://schemas.microsoft.com/office/2006/metadata/properties" ma:root="true" ma:fieldsID="7d5ff21e86881e4d2a6373f64f8d5a66" ns2:_="" ns3:_="">
    <xsd:import namespace="953fc0ad-c3f6-4e8d-9919-5c0dc6649f8b"/>
    <xsd:import namespace="e0d3c001-084f-460f-b744-f1049625fb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fc0ad-c3f6-4e8d-9919-5c0dc6649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Etiquetes de la imatge" ma:readOnly="false" ma:fieldId="{5cf76f15-5ced-4ddc-b409-7134ff3c332f}" ma:taxonomyMulti="true" ma:sspId="e69eb858-4165-4b16-8a80-a603d3115c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0d3c001-084f-460f-b744-f1049625fb5e" elementFormDefault="qualified">
    <xsd:import namespace="http://schemas.microsoft.com/office/2006/documentManagement/types"/>
    <xsd:import namespace="http://schemas.microsoft.com/office/infopath/2007/PartnerControls"/>
    <xsd:element name="SharedWithUsers" ma:index="15"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 compartit amb detalls" ma:internalName="SharedWithDetails" ma:readOnly="true">
      <xsd:simpleType>
        <xsd:restriction base="dms:Note">
          <xsd:maxLength value="255"/>
        </xsd:restriction>
      </xsd:simpleType>
    </xsd:element>
    <xsd:element name="TaxCatchAll" ma:index="21" nillable="true" ma:displayName="Taxonomy Catch All Column" ma:hidden="true" ma:list="{c03984de-f8cf-4e37-935a-bda1e874cf84}" ma:internalName="TaxCatchAll" ma:showField="CatchAllData" ma:web="e0d3c001-084f-460f-b744-f1049625fb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0d3c001-084f-460f-b744-f1049625fb5e" xsi:nil="true"/>
    <lcf76f155ced4ddcb4097134ff3c332f xmlns="953fc0ad-c3f6-4e8d-9919-5c0dc6649f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A0005D-046D-41D2-ADBF-3A048CBF8CBA}"/>
</file>

<file path=customXml/itemProps2.xml><?xml version="1.0" encoding="utf-8"?>
<ds:datastoreItem xmlns:ds="http://schemas.openxmlformats.org/officeDocument/2006/customXml" ds:itemID="{55EFCE24-2BED-470A-9212-C4BBBD606951}"/>
</file>

<file path=customXml/itemProps3.xml><?xml version="1.0" encoding="utf-8"?>
<ds:datastoreItem xmlns:ds="http://schemas.openxmlformats.org/officeDocument/2006/customXml" ds:itemID="{FC55AB30-940F-4307-984C-C65750205581}"/>
</file>

<file path=docProps/app.xml><?xml version="1.0" encoding="utf-8"?>
<Properties xmlns="http://schemas.openxmlformats.org/officeDocument/2006/extended-properties" xmlns:vt="http://schemas.openxmlformats.org/officeDocument/2006/docPropsVTypes">
  <TotalTime>7621</TotalTime>
  <Words>1307</Words>
  <Application>Microsoft Macintosh PowerPoint</Application>
  <PresentationFormat>Panorámica</PresentationFormat>
  <Paragraphs>155</Paragraphs>
  <Slides>15</Slides>
  <Notes>0</Notes>
  <HiddenSlides>0</HiddenSlides>
  <MMClips>1</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Neue Haas Grotesk Text Pro</vt:lpstr>
      <vt:lpstr>PunchcardVTI</vt:lpstr>
      <vt:lpstr>Interpretacions del turisme a Mallorca</vt:lpstr>
      <vt:lpstr>Educació per al Desenvolupament Sostenible</vt:lpstr>
      <vt:lpstr>Presentación de PowerPoint</vt:lpstr>
      <vt:lpstr>Interculturalitat</vt:lpstr>
      <vt:lpstr>Turisme de masses a Mallorca (perspectiva del RU)</vt:lpstr>
      <vt:lpstr>Presentación de PowerPoint</vt:lpstr>
      <vt:lpstr>Produccions culturals que representen l’impacte del turisme en el teixit sociocultural de Mallorca</vt:lpstr>
      <vt:lpstr>Presentación de PowerPoint</vt:lpstr>
      <vt:lpstr>Presentación de PowerPoint</vt:lpstr>
      <vt:lpstr>Presentación de PowerPoint</vt:lpstr>
      <vt:lpstr>Presentación de PowerPoint</vt:lpstr>
      <vt:lpstr>Presentación de PowerPoint</vt:lpstr>
      <vt:lpstr>Presentación de PowerPoint</vt:lpstr>
      <vt:lpstr>Conclusions</vt:lpstr>
      <vt:lpstr>Gràcies!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Interpretacions del turisme a Mallorca</dc:title>
  <dc:creator>Mas Font, Joan</dc:creator>
  <cp:lastModifiedBy>Mas Font, Joan</cp:lastModifiedBy>
  <cp:revision>68</cp:revision>
  <dcterms:created xsi:type="dcterms:W3CDTF">2022-06-22T10:42:50Z</dcterms:created>
  <dcterms:modified xsi:type="dcterms:W3CDTF">2022-07-15T08:40:12Z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0x01010055618BC671FF6E44A8010F540213C703</vt:lpwstr>
  </property>
</Properties>
</file>