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Caveat"/>
      <p:regular r:id="rId25"/>
      <p:bold r:id="rId26"/>
    </p:embeddedFont>
    <p:embeddedFont>
      <p:font typeface="Nunito ExtraLight"/>
      <p:regular r:id="rId27"/>
      <p:bold r:id="rId28"/>
      <p:italic r:id="rId29"/>
      <p:boldItalic r:id="rId30"/>
    </p:embeddedFont>
    <p:embeddedFont>
      <p:font typeface="Nuni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97749C-F842-4F84-BC8E-744B7ED01632}">
  <a:tblStyle styleId="{1E97749C-F842-4F84-BC8E-744B7ED016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aveat-bold.fntdata"/><Relationship Id="rId25" Type="http://schemas.openxmlformats.org/officeDocument/2006/relationships/font" Target="fonts/Caveat-regular.fntdata"/><Relationship Id="rId28" Type="http://schemas.openxmlformats.org/officeDocument/2006/relationships/font" Target="fonts/NunitoExtraLight-bold.fntdata"/><Relationship Id="rId27" Type="http://schemas.openxmlformats.org/officeDocument/2006/relationships/font" Target="fonts/NunitoExtraLigh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Extra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regular.fntdata"/><Relationship Id="rId30" Type="http://schemas.openxmlformats.org/officeDocument/2006/relationships/font" Target="fonts/NunitoExtraLight-boldItalic.fntdata"/><Relationship Id="rId11" Type="http://schemas.openxmlformats.org/officeDocument/2006/relationships/slide" Target="slides/slide5.xml"/><Relationship Id="rId33" Type="http://schemas.openxmlformats.org/officeDocument/2006/relationships/font" Target="fonts/Nunito-italic.fntdata"/><Relationship Id="rId10" Type="http://schemas.openxmlformats.org/officeDocument/2006/relationships/slide" Target="slides/slide4.xml"/><Relationship Id="rId32" Type="http://schemas.openxmlformats.org/officeDocument/2006/relationships/font" Target="fonts/Nunit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49bb8560c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e49bb8560c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49bb8560c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e49bb8560c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e49bb8560c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e49bb8560c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e49bb8560c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e49bb8560c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e49bb8560c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e49bb8560c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e49bb8560c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e49bb8560c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e4aafcfc8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e4aafcfc8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e49bb8560c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e49bb8560c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e49bb8560c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e49bb8560c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49bb8560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49bb8560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49bb8560c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e49bb8560c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49bb8560c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e49bb8560c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49bb8560c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e49bb8560c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49bb8560c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e49bb8560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e49bb8560c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e49bb8560c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e49bb8560c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e49bb8560c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49bb8560c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e49bb8560c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786975" y="1822825"/>
            <a:ext cx="72657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4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LA PARTICIPACIÓ A L’AULA: </a:t>
            </a:r>
            <a:endParaRPr b="1" sz="4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4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UN REPTE A LES CLASSES DE CATALÀ A L’EXTERIOR</a:t>
            </a:r>
            <a:endParaRPr b="1" sz="4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3264025" y="390500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000000"/>
                </a:solidFill>
              </a:rPr>
              <a:t>Alba Pérez Xaus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000000"/>
                </a:solidFill>
              </a:rPr>
              <a:t>Universitat de Picardia Jules Verne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99" y="238927"/>
            <a:ext cx="955375" cy="8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664575" y="2834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METODOLOGIES</a:t>
            </a:r>
            <a:endParaRPr/>
          </a:p>
        </p:txBody>
      </p:sp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748875" y="871300"/>
            <a:ext cx="7505700" cy="29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1118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29"/>
              <a:buChar char="➔"/>
            </a:pPr>
            <a:r>
              <a:rPr b="1" lang="ca" sz="1929">
                <a:solidFill>
                  <a:srgbClr val="000000"/>
                </a:solidFill>
              </a:rPr>
              <a:t>Plantejament de reptes, raonament i planificació</a:t>
            </a:r>
            <a:endParaRPr b="1" sz="1929">
              <a:solidFill>
                <a:srgbClr val="000000"/>
              </a:solidFill>
            </a:endParaRPr>
          </a:p>
          <a:p>
            <a:pPr indent="-351118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9"/>
              <a:buChar char="➔"/>
            </a:pPr>
            <a:r>
              <a:rPr b="1" lang="ca" sz="1929">
                <a:solidFill>
                  <a:srgbClr val="000000"/>
                </a:solidFill>
              </a:rPr>
              <a:t>Foment de la imaginació</a:t>
            </a:r>
            <a:endParaRPr b="1" sz="1929">
              <a:solidFill>
                <a:srgbClr val="000000"/>
              </a:solidFill>
            </a:endParaRPr>
          </a:p>
          <a:p>
            <a:pPr indent="-351118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9"/>
              <a:buChar char="➔"/>
            </a:pPr>
            <a:r>
              <a:rPr b="1" lang="ca" sz="1929">
                <a:solidFill>
                  <a:srgbClr val="000000"/>
                </a:solidFill>
              </a:rPr>
              <a:t>Gamificació a l'aula</a:t>
            </a:r>
            <a:endParaRPr b="1" sz="1929">
              <a:solidFill>
                <a:srgbClr val="000000"/>
              </a:solidFill>
            </a:endParaRPr>
          </a:p>
          <a:p>
            <a:pPr indent="-351118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9"/>
              <a:buChar char="➔"/>
            </a:pPr>
            <a:r>
              <a:rPr b="1" lang="ca" sz="1929">
                <a:solidFill>
                  <a:srgbClr val="000000"/>
                </a:solidFill>
              </a:rPr>
              <a:t>Espais de treball col·laboratiu i d'aprenentatge entre iguals</a:t>
            </a:r>
            <a:endParaRPr b="1" sz="1929">
              <a:solidFill>
                <a:srgbClr val="000000"/>
              </a:solidFill>
            </a:endParaRPr>
          </a:p>
          <a:p>
            <a:pPr indent="-351118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9"/>
              <a:buChar char="➔"/>
            </a:pPr>
            <a:r>
              <a:rPr b="1" lang="ca" sz="1929">
                <a:solidFill>
                  <a:srgbClr val="000000"/>
                </a:solidFill>
              </a:rPr>
              <a:t>Dinàmiques amb un efecte sorpresa</a:t>
            </a:r>
            <a:endParaRPr b="1" sz="1929">
              <a:solidFill>
                <a:srgbClr val="000000"/>
              </a:solidFill>
            </a:endParaRPr>
          </a:p>
          <a:p>
            <a:pPr indent="-351118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9"/>
              <a:buChar char="➔"/>
            </a:pPr>
            <a:r>
              <a:rPr b="1" lang="ca" sz="1929">
                <a:solidFill>
                  <a:srgbClr val="000000"/>
                </a:solidFill>
              </a:rPr>
              <a:t>Organització flexible de l'aula</a:t>
            </a:r>
            <a:endParaRPr b="1" sz="1929">
              <a:solidFill>
                <a:srgbClr val="000000"/>
              </a:solidFill>
            </a:endParaRPr>
          </a:p>
          <a:p>
            <a:pPr indent="-351118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9"/>
              <a:buChar char="➔"/>
            </a:pPr>
            <a:r>
              <a:rPr b="1" lang="ca" sz="1929">
                <a:solidFill>
                  <a:srgbClr val="000000"/>
                </a:solidFill>
              </a:rPr>
              <a:t>Ús de suports variats</a:t>
            </a:r>
            <a:endParaRPr b="1" sz="1929">
              <a:solidFill>
                <a:srgbClr val="000000"/>
              </a:solidFill>
            </a:endParaRPr>
          </a:p>
          <a:p>
            <a:pPr indent="-351118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9"/>
              <a:buChar char="➔"/>
            </a:pPr>
            <a:r>
              <a:rPr b="1" lang="ca" sz="1929">
                <a:solidFill>
                  <a:srgbClr val="000000"/>
                </a:solidFill>
              </a:rPr>
              <a:t>Recerca i comunicació</a:t>
            </a:r>
            <a:endParaRPr b="1" sz="1929">
              <a:solidFill>
                <a:srgbClr val="000000"/>
              </a:solidFill>
            </a:endParaRPr>
          </a:p>
          <a:p>
            <a:pPr indent="-351118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9"/>
              <a:buChar char="➔"/>
            </a:pPr>
            <a:r>
              <a:rPr b="1" lang="ca" sz="1929">
                <a:solidFill>
                  <a:srgbClr val="000000"/>
                </a:solidFill>
              </a:rPr>
              <a:t>Comunicació dels aprenentatges</a:t>
            </a:r>
            <a:endParaRPr b="1" sz="1929">
              <a:solidFill>
                <a:srgbClr val="000000"/>
              </a:solidFill>
            </a:endParaRPr>
          </a:p>
          <a:p>
            <a:pPr indent="-351118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9"/>
              <a:buChar char="➔"/>
            </a:pPr>
            <a:r>
              <a:rPr b="1" lang="ca" sz="1929">
                <a:solidFill>
                  <a:srgbClr val="000000"/>
                </a:solidFill>
              </a:rPr>
              <a:t>Cohesió de grup</a:t>
            </a:r>
            <a:endParaRPr b="1" sz="1929">
              <a:solidFill>
                <a:srgbClr val="000000"/>
              </a:solidFill>
            </a:endParaRPr>
          </a:p>
          <a:p>
            <a:pPr indent="-351118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9"/>
              <a:buChar char="➔"/>
            </a:pPr>
            <a:r>
              <a:rPr b="1" lang="ca" sz="1929">
                <a:solidFill>
                  <a:srgbClr val="000000"/>
                </a:solidFill>
              </a:rPr>
              <a:t>Treballs en xarxa amb altres universitats</a:t>
            </a:r>
            <a:endParaRPr b="1" sz="1929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725"/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7888" y="2793088"/>
            <a:ext cx="322897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411625" y="213200"/>
            <a:ext cx="2160000" cy="5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RECURSOS</a:t>
            </a:r>
            <a:endParaRPr/>
          </a:p>
        </p:txBody>
      </p:sp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837800" y="802050"/>
            <a:ext cx="4127700" cy="35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Jocs de rol i simulacions	</a:t>
            </a:r>
            <a:endParaRPr b="1"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Debats i discussions	</a:t>
            </a:r>
            <a:endParaRPr b="1"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Ús de recursos multimèdia	</a:t>
            </a:r>
            <a:endParaRPr b="1"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Reptes, enigmes i resolució de probleme</a:t>
            </a:r>
            <a:r>
              <a:rPr b="1" lang="ca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endParaRPr b="1"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Joc de taula	</a:t>
            </a:r>
            <a:endParaRPr b="1"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Joc de cartes 	</a:t>
            </a:r>
            <a:endParaRPr b="1"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Domino	</a:t>
            </a:r>
            <a:endParaRPr b="1"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Bingo (números, lletres, vocabulari...)	</a:t>
            </a:r>
            <a:endParaRPr b="1"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Targetes 	</a:t>
            </a:r>
            <a:endParaRPr b="1"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Qui és qui	</a:t>
            </a:r>
            <a:endParaRPr b="1"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Sopa de lletres</a:t>
            </a:r>
            <a:r>
              <a:rPr lang="ca" sz="1400">
                <a:solidFill>
                  <a:srgbClr val="000000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	</a:t>
            </a:r>
            <a:endParaRPr sz="1400">
              <a:solidFill>
                <a:srgbClr val="000000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</a:rPr>
              <a:t>	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00"/>
          </a:p>
        </p:txBody>
      </p:sp>
      <p:sp>
        <p:nvSpPr>
          <p:cNvPr id="197" name="Google Shape;197;p23"/>
          <p:cNvSpPr txBox="1"/>
          <p:nvPr/>
        </p:nvSpPr>
        <p:spPr>
          <a:xfrm>
            <a:off x="4572000" y="-70275"/>
            <a:ext cx="4267500" cy="56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>
                <a:latin typeface="Nunito"/>
                <a:ea typeface="Nunito"/>
                <a:cs typeface="Nunito"/>
                <a:sym typeface="Nunito"/>
              </a:rPr>
              <a:t>	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>
                <a:latin typeface="Nunito"/>
                <a:ea typeface="Nunito"/>
                <a:cs typeface="Nunito"/>
                <a:sym typeface="Nunito"/>
              </a:rPr>
              <a:t>Mots encreuats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>
                <a:latin typeface="Nunito"/>
                <a:ea typeface="Nunito"/>
                <a:cs typeface="Nunito"/>
                <a:sym typeface="Nunito"/>
              </a:rPr>
              <a:t>Jocs de paraules encadenades	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>
                <a:latin typeface="Nunito"/>
                <a:ea typeface="Nunito"/>
                <a:cs typeface="Nunito"/>
                <a:sym typeface="Nunito"/>
              </a:rPr>
              <a:t>Jocs d’associacions de paraules o d’imatges i paraules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>
                <a:latin typeface="Nunito"/>
                <a:ea typeface="Nunito"/>
                <a:cs typeface="Nunito"/>
                <a:sym typeface="Nunito"/>
              </a:rPr>
              <a:t>Targetes de vocabulari	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>
                <a:latin typeface="Nunito"/>
                <a:ea typeface="Nunito"/>
                <a:cs typeface="Nunito"/>
                <a:sym typeface="Nunito"/>
              </a:rPr>
              <a:t>Jocs de completar frases	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>
                <a:latin typeface="Nunito"/>
                <a:ea typeface="Nunito"/>
                <a:cs typeface="Nunito"/>
                <a:sym typeface="Nunito"/>
              </a:rPr>
              <a:t>Jocs de classificació per categories	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>
                <a:latin typeface="Nunito"/>
                <a:ea typeface="Nunito"/>
                <a:cs typeface="Nunito"/>
                <a:sym typeface="Nunito"/>
              </a:rPr>
              <a:t>Jocs d’endevinalles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>
                <a:latin typeface="Nunito"/>
                <a:ea typeface="Nunito"/>
                <a:cs typeface="Nunito"/>
                <a:sym typeface="Nunito"/>
              </a:rPr>
              <a:t>Jocs de preguntes i respostes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>
                <a:latin typeface="Nunito"/>
                <a:ea typeface="Nunito"/>
                <a:cs typeface="Nunito"/>
                <a:sym typeface="Nunito"/>
              </a:rPr>
              <a:t>Votacions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>
                <a:latin typeface="Nunito"/>
                <a:ea typeface="Nunito"/>
                <a:cs typeface="Nunito"/>
                <a:sym typeface="Nunito"/>
              </a:rPr>
              <a:t>Projectes creatius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>
                <a:latin typeface="Nunito"/>
                <a:ea typeface="Nunito"/>
                <a:cs typeface="Nunito"/>
                <a:sym typeface="Nunito"/>
              </a:rPr>
              <a:t>Presentacions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>
                <a:latin typeface="Nunito"/>
                <a:ea typeface="Nunito"/>
                <a:cs typeface="Nunito"/>
                <a:sym typeface="Nunito"/>
              </a:rPr>
              <a:t>Escriptura creativa</a:t>
            </a:r>
            <a:br>
              <a:rPr b="1" lang="ca">
                <a:latin typeface="Calibri"/>
                <a:ea typeface="Calibri"/>
                <a:cs typeface="Calibri"/>
                <a:sym typeface="Calibri"/>
              </a:rPr>
            </a:b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9080" y="2871700"/>
            <a:ext cx="1821400" cy="20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706725" y="4802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QUÈ APORTEN AQUESTS RECURSOS?</a:t>
            </a:r>
            <a:endParaRPr/>
          </a:p>
        </p:txBody>
      </p:sp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819150" y="14348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116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60"/>
              <a:buChar char="➔"/>
            </a:pPr>
            <a:r>
              <a:rPr b="1" lang="ca" sz="2560">
                <a:solidFill>
                  <a:srgbClr val="000000"/>
                </a:solidFill>
              </a:rPr>
              <a:t>Interacció activa</a:t>
            </a:r>
            <a:endParaRPr b="1" sz="2560">
              <a:solidFill>
                <a:srgbClr val="000000"/>
              </a:solidFill>
            </a:endParaRPr>
          </a:p>
          <a:p>
            <a:pPr indent="-39116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Char char="➔"/>
            </a:pPr>
            <a:r>
              <a:rPr b="1" lang="ca" sz="2560">
                <a:solidFill>
                  <a:srgbClr val="000000"/>
                </a:solidFill>
              </a:rPr>
              <a:t>Motivació i implicació</a:t>
            </a:r>
            <a:endParaRPr b="1" sz="2560">
              <a:solidFill>
                <a:srgbClr val="000000"/>
              </a:solidFill>
            </a:endParaRPr>
          </a:p>
          <a:p>
            <a:pPr indent="-39116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Char char="➔"/>
            </a:pPr>
            <a:r>
              <a:rPr b="1" lang="ca" sz="2560">
                <a:solidFill>
                  <a:srgbClr val="000000"/>
                </a:solidFill>
              </a:rPr>
              <a:t>Ús pràctic de la llengua</a:t>
            </a:r>
            <a:endParaRPr b="1" sz="2560">
              <a:solidFill>
                <a:srgbClr val="000000"/>
              </a:solidFill>
            </a:endParaRPr>
          </a:p>
          <a:p>
            <a:pPr indent="-39116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Char char="➔"/>
            </a:pPr>
            <a:r>
              <a:rPr b="1" lang="ca" sz="2560">
                <a:solidFill>
                  <a:srgbClr val="000000"/>
                </a:solidFill>
              </a:rPr>
              <a:t>Desenvolupament de competències socials</a:t>
            </a:r>
            <a:endParaRPr b="1" sz="2560">
              <a:solidFill>
                <a:srgbClr val="000000"/>
              </a:solidFill>
            </a:endParaRPr>
          </a:p>
          <a:p>
            <a:pPr indent="-39116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Char char="➔"/>
            </a:pPr>
            <a:r>
              <a:rPr b="1" lang="ca" sz="2560">
                <a:solidFill>
                  <a:srgbClr val="000000"/>
                </a:solidFill>
              </a:rPr>
              <a:t>Aprenentatge significatiu</a:t>
            </a:r>
            <a:endParaRPr b="1" sz="256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707"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822" y="1068047"/>
            <a:ext cx="2327175" cy="20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734825" y="3818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L’AVALUACIÓ</a:t>
            </a: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815100" y="1433425"/>
            <a:ext cx="7827600" cy="23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116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Calibri"/>
              <a:buChar char="➔"/>
            </a:pPr>
            <a:r>
              <a:rPr b="1" lang="ca" sz="2560">
                <a:latin typeface="Calibri"/>
                <a:ea typeface="Calibri"/>
                <a:cs typeface="Calibri"/>
                <a:sym typeface="Calibri"/>
              </a:rPr>
              <a:t>Autoavaluació</a:t>
            </a:r>
            <a:endParaRPr b="1" sz="2560">
              <a:latin typeface="Calibri"/>
              <a:ea typeface="Calibri"/>
              <a:cs typeface="Calibri"/>
              <a:sym typeface="Calibri"/>
            </a:endParaRPr>
          </a:p>
          <a:p>
            <a:pPr indent="-3911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Calibri"/>
              <a:buChar char="➔"/>
            </a:pPr>
            <a:r>
              <a:rPr b="1" lang="ca" sz="2560">
                <a:latin typeface="Calibri"/>
                <a:ea typeface="Calibri"/>
                <a:cs typeface="Calibri"/>
                <a:sym typeface="Calibri"/>
              </a:rPr>
              <a:t>Coavaluació</a:t>
            </a:r>
            <a:endParaRPr b="1" sz="2560">
              <a:latin typeface="Calibri"/>
              <a:ea typeface="Calibri"/>
              <a:cs typeface="Calibri"/>
              <a:sym typeface="Calibri"/>
            </a:endParaRPr>
          </a:p>
          <a:p>
            <a:pPr indent="-3911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Calibri"/>
              <a:buChar char="➔"/>
            </a:pPr>
            <a:r>
              <a:rPr b="1" lang="ca" sz="2560">
                <a:latin typeface="Calibri"/>
                <a:ea typeface="Calibri"/>
                <a:cs typeface="Calibri"/>
                <a:sym typeface="Calibri"/>
              </a:rPr>
              <a:t>Formativa, continuada i contextualitzada </a:t>
            </a:r>
            <a:endParaRPr b="1" sz="2560">
              <a:latin typeface="Calibri"/>
              <a:ea typeface="Calibri"/>
              <a:cs typeface="Calibri"/>
              <a:sym typeface="Calibri"/>
            </a:endParaRPr>
          </a:p>
          <a:p>
            <a:pPr indent="-3911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Calibri"/>
              <a:buChar char="➔"/>
            </a:pPr>
            <a:r>
              <a:rPr b="1" lang="ca" sz="2560">
                <a:latin typeface="Calibri"/>
                <a:ea typeface="Calibri"/>
                <a:cs typeface="Calibri"/>
                <a:sym typeface="Calibri"/>
              </a:rPr>
              <a:t>Instruments d’avaluació</a:t>
            </a:r>
            <a:endParaRPr/>
          </a:p>
        </p:txBody>
      </p:sp>
      <p:pic>
        <p:nvPicPr>
          <p:cNvPr id="212" name="Google Shape;2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413" y="230838"/>
            <a:ext cx="4086225" cy="2124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975" y="783350"/>
            <a:ext cx="4159775" cy="41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 txBox="1"/>
          <p:nvPr>
            <p:ph type="title"/>
          </p:nvPr>
        </p:nvSpPr>
        <p:spPr>
          <a:xfrm>
            <a:off x="228925" y="1710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EXEMPLES I POSADA EN PRÀCTICA</a:t>
            </a:r>
            <a:endParaRPr/>
          </a:p>
        </p:txBody>
      </p:sp>
      <p:pic>
        <p:nvPicPr>
          <p:cNvPr id="219" name="Google Shape;2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6750" y="1263975"/>
            <a:ext cx="3892450" cy="275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566200" y="353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EXEMPLES I POSADA EN PRÀCTICA</a:t>
            </a:r>
            <a:endParaRPr/>
          </a:p>
        </p:txBody>
      </p:sp>
      <p:pic>
        <p:nvPicPr>
          <p:cNvPr id="225" name="Google Shape;2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41682">
            <a:off x="677743" y="1405674"/>
            <a:ext cx="4034514" cy="196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0208" y="1151550"/>
            <a:ext cx="3360592" cy="220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7024" y="3581374"/>
            <a:ext cx="1366225" cy="12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3257" y="3581374"/>
            <a:ext cx="716592" cy="12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549" y="4021799"/>
            <a:ext cx="3900350" cy="66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02999" y="3473851"/>
            <a:ext cx="1552200" cy="8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31810" y="295102"/>
            <a:ext cx="1048989" cy="12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>
            <p:ph type="title"/>
          </p:nvPr>
        </p:nvSpPr>
        <p:spPr>
          <a:xfrm>
            <a:off x="467825" y="2272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EXEMPLES I POSADA EN PRÀCTICA</a:t>
            </a:r>
            <a:endParaRPr/>
          </a:p>
        </p:txBody>
      </p:sp>
      <p:sp>
        <p:nvSpPr>
          <p:cNvPr id="237" name="Google Shape;237;p28"/>
          <p:cNvSpPr txBox="1"/>
          <p:nvPr/>
        </p:nvSpPr>
        <p:spPr>
          <a:xfrm>
            <a:off x="407550" y="955625"/>
            <a:ext cx="8207100" cy="28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➔"/>
            </a:pPr>
            <a:r>
              <a:rPr b="1" lang="ca" sz="2000">
                <a:latin typeface="Calibri"/>
                <a:ea typeface="Calibri"/>
                <a:cs typeface="Calibri"/>
                <a:sym typeface="Calibri"/>
              </a:rPr>
              <a:t>Quins són els punts forts i els punts dèbils d’aquest recurs?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➔"/>
            </a:pPr>
            <a:r>
              <a:rPr b="1" lang="ca" sz="2000">
                <a:latin typeface="Calibri"/>
                <a:ea typeface="Calibri"/>
                <a:cs typeface="Calibri"/>
                <a:sym typeface="Calibri"/>
              </a:rPr>
              <a:t>Com penseu que reaccionarà un alumne tímid davant d’aquest recurs?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➔"/>
            </a:pPr>
            <a:r>
              <a:rPr b="1" lang="ca" sz="2000">
                <a:latin typeface="Calibri"/>
                <a:ea typeface="Calibri"/>
                <a:cs typeface="Calibri"/>
                <a:sym typeface="Calibri"/>
              </a:rPr>
              <a:t>Com penseu que reaccionarà un alumne que acostuma a parlar molt a classe davant d’aquest recurs?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➔"/>
            </a:pPr>
            <a:r>
              <a:rPr b="1" lang="ca" sz="2000">
                <a:latin typeface="Calibri"/>
                <a:ea typeface="Calibri"/>
                <a:cs typeface="Calibri"/>
                <a:sym typeface="Calibri"/>
              </a:rPr>
              <a:t>Penseu que aquest recurs és útil per fomentar la participació dels alumnes?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➔"/>
            </a:pPr>
            <a:r>
              <a:rPr b="1" lang="ca" sz="2000">
                <a:latin typeface="Calibri"/>
                <a:ea typeface="Calibri"/>
                <a:cs typeface="Calibri"/>
                <a:sym typeface="Calibri"/>
              </a:rPr>
              <a:t>Com milloraríeu aquest recurs (o com l’aplicaríeu) per incrementar la participació dels alumnes?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type="title"/>
          </p:nvPr>
        </p:nvSpPr>
        <p:spPr>
          <a:xfrm>
            <a:off x="678625" y="3959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ÉS EL VOSTRE TORN!</a:t>
            </a:r>
            <a:endParaRPr/>
          </a:p>
        </p:txBody>
      </p:sp>
      <p:sp>
        <p:nvSpPr>
          <p:cNvPr id="243" name="Google Shape;243;p29"/>
          <p:cNvSpPr txBox="1"/>
          <p:nvPr>
            <p:ph idx="1" type="body"/>
          </p:nvPr>
        </p:nvSpPr>
        <p:spPr>
          <a:xfrm>
            <a:off x="819150" y="1068050"/>
            <a:ext cx="7505700" cy="3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8702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3219">
                <a:solidFill>
                  <a:srgbClr val="000000"/>
                </a:solidFill>
              </a:rPr>
              <a:t>Definiu un centre d'interès</a:t>
            </a:r>
            <a:endParaRPr b="1" sz="3219">
              <a:solidFill>
                <a:srgbClr val="000000"/>
              </a:solidFill>
            </a:endParaRPr>
          </a:p>
          <a:p>
            <a:pPr indent="-38702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3219">
                <a:solidFill>
                  <a:srgbClr val="000000"/>
                </a:solidFill>
              </a:rPr>
              <a:t>Escolliu una tècnica de formació de grups</a:t>
            </a:r>
            <a:endParaRPr b="1" sz="3219">
              <a:solidFill>
                <a:srgbClr val="000000"/>
              </a:solidFill>
            </a:endParaRPr>
          </a:p>
          <a:p>
            <a:pPr indent="-38702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3219">
                <a:solidFill>
                  <a:srgbClr val="000000"/>
                </a:solidFill>
              </a:rPr>
              <a:t>Escolliu un tipus de recurs</a:t>
            </a:r>
            <a:endParaRPr b="1" sz="3219">
              <a:solidFill>
                <a:srgbClr val="000000"/>
              </a:solidFill>
            </a:endParaRPr>
          </a:p>
          <a:p>
            <a:pPr indent="-38702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3219">
                <a:solidFill>
                  <a:srgbClr val="000000"/>
                </a:solidFill>
              </a:rPr>
              <a:t>Escolliu un efecte sorpresa</a:t>
            </a:r>
            <a:endParaRPr b="1" sz="3219">
              <a:solidFill>
                <a:srgbClr val="000000"/>
              </a:solidFill>
            </a:endParaRPr>
          </a:p>
          <a:p>
            <a:pPr indent="-38702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3219">
                <a:solidFill>
                  <a:srgbClr val="000000"/>
                </a:solidFill>
              </a:rPr>
              <a:t>Altres observacions que considereu</a:t>
            </a:r>
            <a:endParaRPr b="1" sz="3219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54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6282" y="2239257"/>
            <a:ext cx="1899145" cy="27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576" y="1332875"/>
            <a:ext cx="7680893" cy="22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00" y="214150"/>
            <a:ext cx="3985900" cy="47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6700" y="214149"/>
            <a:ext cx="4705589" cy="340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6704" y="3617624"/>
            <a:ext cx="857571" cy="13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4275" y="3585475"/>
            <a:ext cx="3848025" cy="13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title"/>
          </p:nvPr>
        </p:nvSpPr>
        <p:spPr>
          <a:xfrm>
            <a:off x="706725" y="452100"/>
            <a:ext cx="75057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INTRODUCCIÓ</a:t>
            </a:r>
            <a:endParaRPr/>
          </a:p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819150" y="1082100"/>
            <a:ext cx="7505700" cy="37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b="1" lang="ca" sz="1900">
                <a:solidFill>
                  <a:srgbClr val="000000"/>
                </a:solidFill>
              </a:rPr>
              <a:t>Enfocament comunicatiu per tasques i MECR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b="1" lang="ca" sz="1900">
                <a:solidFill>
                  <a:srgbClr val="000000"/>
                </a:solidFill>
              </a:rPr>
              <a:t>Els centres d’interès i les tasques finals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b="1" lang="ca" sz="1900">
                <a:solidFill>
                  <a:srgbClr val="000000"/>
                </a:solidFill>
              </a:rPr>
              <a:t>Els rols a l’aula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b="1" lang="ca" sz="1900">
                <a:solidFill>
                  <a:srgbClr val="000000"/>
                </a:solidFill>
              </a:rPr>
              <a:t>L’actitud del docent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b="1" lang="ca" sz="1900">
                <a:solidFill>
                  <a:srgbClr val="000000"/>
                </a:solidFill>
              </a:rPr>
              <a:t>Estratègies de dinamització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b="1" lang="ca" sz="1900">
                <a:solidFill>
                  <a:srgbClr val="000000"/>
                </a:solidFill>
              </a:rPr>
              <a:t>Formació de grups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b="1" lang="ca" sz="1900">
                <a:solidFill>
                  <a:srgbClr val="000000"/>
                </a:solidFill>
              </a:rPr>
              <a:t>Metodologies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b="1" lang="ca" sz="1900">
                <a:solidFill>
                  <a:srgbClr val="000000"/>
                </a:solidFill>
              </a:rPr>
              <a:t>Recursos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b="1" lang="ca" sz="1900">
                <a:solidFill>
                  <a:srgbClr val="000000"/>
                </a:solidFill>
              </a:rPr>
              <a:t>L’avaluació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b="1" lang="ca" sz="1900">
                <a:solidFill>
                  <a:srgbClr val="000000"/>
                </a:solidFill>
              </a:rPr>
              <a:t>Exemples i posada en pràctica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b="1" lang="ca" sz="1900">
                <a:solidFill>
                  <a:srgbClr val="000000"/>
                </a:solidFill>
              </a:rPr>
              <a:t>Conclusions i torn obert de paraula</a:t>
            </a:r>
            <a:endParaRPr b="1"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819150" y="449700"/>
            <a:ext cx="7505700" cy="9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ca" sz="2600"/>
              <a:t>L'ENFOCAMENT COMUNICATIU PER TASQUES</a:t>
            </a:r>
            <a:endParaRPr b="1"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00"/>
          </a:p>
        </p:txBody>
      </p:sp>
      <p:sp>
        <p:nvSpPr>
          <p:cNvPr id="150" name="Google Shape;150;p16"/>
          <p:cNvSpPr txBox="1"/>
          <p:nvPr>
            <p:ph idx="1" type="body"/>
          </p:nvPr>
        </p:nvSpPr>
        <p:spPr>
          <a:xfrm>
            <a:off x="819150" y="1306950"/>
            <a:ext cx="7505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➔"/>
            </a:pPr>
            <a:r>
              <a:rPr b="1" lang="ca" sz="2800">
                <a:solidFill>
                  <a:srgbClr val="000000"/>
                </a:solidFill>
              </a:rPr>
              <a:t>Ús pràctic de la llengua</a:t>
            </a:r>
            <a:endParaRPr b="1" sz="2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➔"/>
            </a:pPr>
            <a:r>
              <a:rPr b="1" lang="ca" sz="2800">
                <a:solidFill>
                  <a:srgbClr val="000000"/>
                </a:solidFill>
              </a:rPr>
              <a:t>Situacions reals i significatives</a:t>
            </a:r>
            <a:endParaRPr b="1" sz="2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➔"/>
            </a:pPr>
            <a:r>
              <a:rPr b="1" lang="ca" sz="2800">
                <a:solidFill>
                  <a:srgbClr val="000000"/>
                </a:solidFill>
              </a:rPr>
              <a:t>MECR</a:t>
            </a:r>
            <a:endParaRPr b="1" sz="2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➔"/>
            </a:pPr>
            <a:r>
              <a:rPr b="1" lang="ca" sz="2800">
                <a:solidFill>
                  <a:srgbClr val="000000"/>
                </a:solidFill>
              </a:rPr>
              <a:t>Els centres d’interès i les tasques finals</a:t>
            </a:r>
            <a:endParaRPr b="1" sz="2800">
              <a:solidFill>
                <a:srgbClr val="000000"/>
              </a:solidFill>
            </a:endParaRPr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550" y="1180600"/>
            <a:ext cx="2275300" cy="1912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>
            <p:ph type="title"/>
          </p:nvPr>
        </p:nvSpPr>
        <p:spPr>
          <a:xfrm>
            <a:off x="622400" y="3115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8076"/>
              <a:buFont typeface="Arial"/>
              <a:buNone/>
            </a:pPr>
            <a:r>
              <a:rPr lang="ca" sz="2600"/>
              <a:t>ELS CENTRES D’INTERÈS I LES TASQUES FINALS</a:t>
            </a:r>
            <a:endParaRPr/>
          </a:p>
        </p:txBody>
      </p:sp>
      <p:sp>
        <p:nvSpPr>
          <p:cNvPr id="157" name="Google Shape;157;p17"/>
          <p:cNvSpPr txBox="1"/>
          <p:nvPr>
            <p:ph idx="1" type="body"/>
          </p:nvPr>
        </p:nvSpPr>
        <p:spPr>
          <a:xfrm>
            <a:off x="505925" y="1011825"/>
            <a:ext cx="8322300" cy="34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7076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2633">
                <a:solidFill>
                  <a:srgbClr val="000000"/>
                </a:solidFill>
              </a:rPr>
              <a:t>Viure a Catalunya → Organitzar una fira cultural</a:t>
            </a:r>
            <a:endParaRPr b="1" sz="2633">
              <a:solidFill>
                <a:srgbClr val="000000"/>
              </a:solidFill>
            </a:endParaRPr>
          </a:p>
          <a:p>
            <a:pPr indent="-37076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2633">
                <a:solidFill>
                  <a:srgbClr val="000000"/>
                </a:solidFill>
              </a:rPr>
              <a:t>El turisme a Catalunya → Crear una campanya promocional </a:t>
            </a:r>
            <a:endParaRPr b="1" sz="2633">
              <a:solidFill>
                <a:srgbClr val="000000"/>
              </a:solidFill>
            </a:endParaRPr>
          </a:p>
          <a:p>
            <a:pPr indent="-37076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2633">
                <a:solidFill>
                  <a:srgbClr val="000000"/>
                </a:solidFill>
              </a:rPr>
              <a:t>La cuina catalana → Organitzar un taller de cuina catalana</a:t>
            </a:r>
            <a:endParaRPr b="1" sz="2633">
              <a:solidFill>
                <a:srgbClr val="000000"/>
              </a:solidFill>
            </a:endParaRPr>
          </a:p>
          <a:p>
            <a:pPr indent="-37076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2633">
                <a:solidFill>
                  <a:srgbClr val="000000"/>
                </a:solidFill>
              </a:rPr>
              <a:t>Les festes majors → Organitzar una festa major simulada</a:t>
            </a:r>
            <a:endParaRPr b="1" sz="2633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750" y="3237275"/>
            <a:ext cx="3080500" cy="1611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720775" y="395900"/>
            <a:ext cx="75057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600"/>
              <a:t>ELS ROLS A L’AULA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4" name="Google Shape;164;p18"/>
          <p:cNvGraphicFramePr/>
          <p:nvPr/>
        </p:nvGraphicFramePr>
        <p:xfrm>
          <a:off x="952500" y="11172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{1E97749C-F842-4F84-BC8E-744B7ED01632}</a:tableStyleId>
              </a:tblPr>
              <a:tblGrid>
                <a:gridCol w="3619500"/>
                <a:gridCol w="3619500"/>
              </a:tblGrid>
              <a:tr h="475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ROL DE L’ALUMNE</a:t>
                      </a:r>
                      <a:endParaRPr b="1"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ROL DEL DOCENT</a:t>
                      </a:r>
                      <a:endParaRPr b="1"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2455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Participant actiu</a:t>
                      </a:r>
                      <a:endParaRPr b="1"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Comunicador</a:t>
                      </a:r>
                      <a:endParaRPr b="1"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Autònom</a:t>
                      </a:r>
                      <a:endParaRPr b="1"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ca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Col·laborador</a:t>
                      </a:r>
                      <a:endParaRPr b="1"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4572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Facilitador</a:t>
                      </a:r>
                      <a:endParaRPr b="1"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 lingüístic</a:t>
                      </a:r>
                      <a:endParaRPr b="1"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Orientador </a:t>
                      </a:r>
                      <a:endParaRPr b="1"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Observador</a:t>
                      </a:r>
                      <a:endParaRPr b="1"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819150" y="325650"/>
            <a:ext cx="7505700" cy="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L’ACTITUD DEL DOCENT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688600" y="1124250"/>
            <a:ext cx="7785600" cy="26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b="1" lang="ca" sz="2400">
                <a:latin typeface="Calibri"/>
                <a:ea typeface="Calibri"/>
                <a:cs typeface="Calibri"/>
                <a:sym typeface="Calibri"/>
              </a:rPr>
              <a:t>Fomentar un entorn segur i respectuós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b="1" lang="ca" sz="2400">
                <a:latin typeface="Calibri"/>
                <a:ea typeface="Calibri"/>
                <a:cs typeface="Calibri"/>
                <a:sym typeface="Calibri"/>
              </a:rPr>
              <a:t>Establir expectatives clares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b="1" lang="ca" sz="2400">
                <a:latin typeface="Calibri"/>
                <a:ea typeface="Calibri"/>
                <a:cs typeface="Calibri"/>
                <a:sym typeface="Calibri"/>
              </a:rPr>
              <a:t>Demostrar interès i entusiasme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b="1" lang="ca" sz="2400">
                <a:latin typeface="Calibri"/>
                <a:ea typeface="Calibri"/>
                <a:cs typeface="Calibri"/>
                <a:sym typeface="Calibri"/>
              </a:rPr>
              <a:t>Estimular la curiositat i la reflexió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b="1" lang="ca" sz="2400">
                <a:latin typeface="Calibri"/>
                <a:ea typeface="Calibri"/>
                <a:cs typeface="Calibri"/>
                <a:sym typeface="Calibri"/>
              </a:rPr>
              <a:t>Donar suport i retroalimentació constructiva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b="1" lang="ca" sz="2400">
                <a:latin typeface="Calibri"/>
                <a:ea typeface="Calibri"/>
                <a:cs typeface="Calibri"/>
                <a:sym typeface="Calibri"/>
              </a:rPr>
              <a:t>Promoure la participació igualitària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819150" y="185125"/>
            <a:ext cx="7505700" cy="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ESTRATÈGIES DE DINAMITZACIÓ</a:t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529500" y="758725"/>
            <a:ext cx="8085000" cy="4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Calibri"/>
              <a:buChar char="➔"/>
            </a:pPr>
            <a:r>
              <a:rPr b="1" lang="ca" sz="2200">
                <a:latin typeface="Calibri"/>
                <a:ea typeface="Calibri"/>
                <a:cs typeface="Calibri"/>
                <a:sym typeface="Calibri"/>
              </a:rPr>
              <a:t>Pregunteu individualment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➔"/>
            </a:pPr>
            <a:r>
              <a:rPr b="1" lang="ca" sz="2200">
                <a:latin typeface="Calibri"/>
                <a:ea typeface="Calibri"/>
                <a:cs typeface="Calibri"/>
                <a:sym typeface="Calibri"/>
              </a:rPr>
              <a:t>Utilitzeu la pausa reflexiva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➔"/>
            </a:pPr>
            <a:r>
              <a:rPr b="1" lang="ca" sz="2200">
                <a:latin typeface="Calibri"/>
                <a:ea typeface="Calibri"/>
                <a:cs typeface="Calibri"/>
                <a:sym typeface="Calibri"/>
              </a:rPr>
              <a:t>Feu preguntes obertes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➔"/>
            </a:pPr>
            <a:r>
              <a:rPr b="1" lang="ca" sz="2200">
                <a:latin typeface="Calibri"/>
                <a:ea typeface="Calibri"/>
                <a:cs typeface="Calibri"/>
                <a:sym typeface="Calibri"/>
              </a:rPr>
              <a:t>Establiu un diàleg obert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➔"/>
            </a:pPr>
            <a:r>
              <a:rPr b="1" lang="ca" sz="2200">
                <a:latin typeface="Calibri"/>
                <a:ea typeface="Calibri"/>
                <a:cs typeface="Calibri"/>
                <a:sym typeface="Calibri"/>
              </a:rPr>
              <a:t>Implementeu tècniques de participació anònima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➔"/>
            </a:pPr>
            <a:r>
              <a:rPr b="1" lang="ca" sz="2200">
                <a:latin typeface="Calibri"/>
                <a:ea typeface="Calibri"/>
                <a:cs typeface="Calibri"/>
                <a:sym typeface="Calibri"/>
              </a:rPr>
              <a:t>Fomenteu la participació escrita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➔"/>
            </a:pPr>
            <a:r>
              <a:rPr b="1" lang="ca" sz="2200">
                <a:latin typeface="Calibri"/>
                <a:ea typeface="Calibri"/>
                <a:cs typeface="Calibri"/>
                <a:sym typeface="Calibri"/>
              </a:rPr>
              <a:t>Busqueu el suport dels companys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➔"/>
            </a:pPr>
            <a:r>
              <a:rPr b="1" lang="ca" sz="2200">
                <a:latin typeface="Calibri"/>
                <a:ea typeface="Calibri"/>
                <a:cs typeface="Calibri"/>
                <a:sym typeface="Calibri"/>
              </a:rPr>
              <a:t>Establiu petites tasques de grup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➔"/>
            </a:pPr>
            <a:r>
              <a:rPr b="1" lang="ca" sz="2200">
                <a:latin typeface="Calibri"/>
                <a:ea typeface="Calibri"/>
                <a:cs typeface="Calibri"/>
                <a:sym typeface="Calibri"/>
              </a:rPr>
              <a:t>Proporcioneu models d’estructures lingüístiques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➔"/>
            </a:pPr>
            <a:r>
              <a:rPr b="1" lang="ca" sz="2200">
                <a:latin typeface="Calibri"/>
                <a:ea typeface="Calibri"/>
                <a:cs typeface="Calibri"/>
                <a:sym typeface="Calibri"/>
              </a:rPr>
              <a:t>Oferiu suport individualitzat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734850" y="339675"/>
            <a:ext cx="7505700" cy="6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FORMACIÓ DELS GRUPS</a:t>
            </a:r>
            <a:endParaRPr/>
          </a:p>
        </p:txBody>
      </p:sp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819150" y="955575"/>
            <a:ext cx="7505700" cy="3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9600">
                <a:solidFill>
                  <a:srgbClr val="000000"/>
                </a:solidFill>
              </a:rPr>
              <a:t>Números o lletres</a:t>
            </a:r>
            <a:endParaRPr b="1" sz="96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9600">
                <a:solidFill>
                  <a:srgbClr val="000000"/>
                </a:solidFill>
              </a:rPr>
              <a:t>Daus</a:t>
            </a:r>
            <a:endParaRPr b="1" sz="96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9600">
                <a:solidFill>
                  <a:srgbClr val="000000"/>
                </a:solidFill>
              </a:rPr>
              <a:t>Colors o formes</a:t>
            </a:r>
            <a:endParaRPr b="1" sz="96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9600">
                <a:solidFill>
                  <a:srgbClr val="000000"/>
                </a:solidFill>
              </a:rPr>
              <a:t>Baralles de cartes</a:t>
            </a:r>
            <a:endParaRPr b="1" sz="96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9600">
                <a:solidFill>
                  <a:srgbClr val="000000"/>
                </a:solidFill>
              </a:rPr>
              <a:t>Parelles a l'atzar</a:t>
            </a:r>
            <a:endParaRPr b="1" sz="96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9600">
                <a:solidFill>
                  <a:srgbClr val="000000"/>
                </a:solidFill>
              </a:rPr>
              <a:t>Rotativa</a:t>
            </a:r>
            <a:endParaRPr b="1" sz="96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9600">
                <a:solidFill>
                  <a:srgbClr val="000000"/>
                </a:solidFill>
              </a:rPr>
              <a:t>Canvi de lloc</a:t>
            </a:r>
            <a:endParaRPr b="1" sz="96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9600">
                <a:solidFill>
                  <a:srgbClr val="000000"/>
                </a:solidFill>
              </a:rPr>
              <a:t>Aplicacions o generadors en línia</a:t>
            </a:r>
            <a:endParaRPr b="1" sz="96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ca" sz="9600">
                <a:solidFill>
                  <a:srgbClr val="000000"/>
                </a:solidFill>
              </a:rPr>
              <a:t>Heterogènia</a:t>
            </a:r>
            <a:endParaRPr b="1" sz="9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8100"/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7800" y="1503225"/>
            <a:ext cx="2362200" cy="1771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