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22"/>
  </p:notesMasterIdLst>
  <p:sldIdLst>
    <p:sldId id="256" r:id="rId2"/>
    <p:sldId id="265" r:id="rId3"/>
    <p:sldId id="266" r:id="rId4"/>
    <p:sldId id="259" r:id="rId5"/>
    <p:sldId id="257" r:id="rId6"/>
    <p:sldId id="268" r:id="rId7"/>
    <p:sldId id="262" r:id="rId8"/>
    <p:sldId id="258" r:id="rId9"/>
    <p:sldId id="261" r:id="rId10"/>
    <p:sldId id="260" r:id="rId11"/>
    <p:sldId id="273" r:id="rId12"/>
    <p:sldId id="274" r:id="rId13"/>
    <p:sldId id="269" r:id="rId14"/>
    <p:sldId id="278" r:id="rId15"/>
    <p:sldId id="275" r:id="rId16"/>
    <p:sldId id="276" r:id="rId17"/>
    <p:sldId id="277" r:id="rId18"/>
    <p:sldId id="279" r:id="rId19"/>
    <p:sldId id="280"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72" y="11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9ACB4-5A95-490F-904C-6D46E74A0D2F}" type="datetimeFigureOut">
              <a:rPr lang="es-ES" smtClean="0"/>
              <a:t>10/07/2025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4BD24-A54A-4615-AB6F-889221571BF9}" type="slidenum">
              <a:rPr lang="es-ES" smtClean="0"/>
              <a:t>‹Nº›</a:t>
            </a:fld>
            <a:endParaRPr lang="es-ES"/>
          </a:p>
        </p:txBody>
      </p:sp>
    </p:spTree>
    <p:extLst>
      <p:ext uri="{BB962C8B-B14F-4D97-AF65-F5344CB8AC3E}">
        <p14:creationId xmlns:p14="http://schemas.microsoft.com/office/powerpoint/2010/main" val="207102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034BD24-A54A-4615-AB6F-889221571BF9}" type="slidenum">
              <a:rPr lang="es-ES" smtClean="0"/>
              <a:t>1</a:t>
            </a:fld>
            <a:endParaRPr lang="es-ES"/>
          </a:p>
        </p:txBody>
      </p:sp>
    </p:spTree>
    <p:extLst>
      <p:ext uri="{BB962C8B-B14F-4D97-AF65-F5344CB8AC3E}">
        <p14:creationId xmlns:p14="http://schemas.microsoft.com/office/powerpoint/2010/main" val="22953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034BD24-A54A-4615-AB6F-889221571BF9}" type="slidenum">
              <a:rPr lang="es-ES" smtClean="0"/>
              <a:t>17</a:t>
            </a:fld>
            <a:endParaRPr lang="es-ES"/>
          </a:p>
        </p:txBody>
      </p:sp>
    </p:spTree>
    <p:extLst>
      <p:ext uri="{BB962C8B-B14F-4D97-AF65-F5344CB8AC3E}">
        <p14:creationId xmlns:p14="http://schemas.microsoft.com/office/powerpoint/2010/main" val="240728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2F3F-2580-0356-5003-38C7328D871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54C4B9C-AEB4-A818-DF2B-50FC4EF121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C3B4B2D-E0CC-F323-366D-D81C76614A5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13CF012-0436-1556-DFCC-7F9A1AEBF659}"/>
              </a:ext>
            </a:extLst>
          </p:cNvPr>
          <p:cNvSpPr>
            <a:spLocks noGrp="1"/>
          </p:cNvSpPr>
          <p:nvPr>
            <p:ph type="sldNum" sz="quarter" idx="5"/>
          </p:nvPr>
        </p:nvSpPr>
        <p:spPr/>
        <p:txBody>
          <a:bodyPr/>
          <a:lstStyle/>
          <a:p>
            <a:fld id="{5034BD24-A54A-4615-AB6F-889221571BF9}" type="slidenum">
              <a:rPr lang="es-ES" smtClean="0"/>
              <a:t>20</a:t>
            </a:fld>
            <a:endParaRPr lang="es-ES"/>
          </a:p>
        </p:txBody>
      </p:sp>
    </p:spTree>
    <p:extLst>
      <p:ext uri="{BB962C8B-B14F-4D97-AF65-F5344CB8AC3E}">
        <p14:creationId xmlns:p14="http://schemas.microsoft.com/office/powerpoint/2010/main" val="70973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2878497-0159-49B1-B3A2-DF6DFCEC2E72}" type="datetimeFigureOut">
              <a:rPr lang="es-ES" smtClean="0"/>
              <a:t>10/07/2025</a:t>
            </a:fld>
            <a:endParaRPr lang="es-E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E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F945D7B-96B4-4D9C-A44F-F5FE4231FFCC}" type="slidenum">
              <a:rPr lang="es-ES" smtClean="0"/>
              <a:t>‹Nº›</a:t>
            </a:fld>
            <a:endParaRPr lang="es-E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707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78497-0159-49B1-B3A2-DF6DFCEC2E72}" type="datetimeFigureOut">
              <a:rPr lang="es-ES" smtClean="0"/>
              <a:t>10/07/2025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420855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78497-0159-49B1-B3A2-DF6DFCEC2E72}" type="datetimeFigureOut">
              <a:rPr lang="es-ES" smtClean="0"/>
              <a:t>10/07/2025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321089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78497-0159-49B1-B3A2-DF6DFCEC2E72}" type="datetimeFigureOut">
              <a:rPr lang="es-ES" smtClean="0"/>
              <a:t>10/07/2025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9999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2878497-0159-49B1-B3A2-DF6DFCEC2E72}" type="datetimeFigureOut">
              <a:rPr lang="es-ES" smtClean="0"/>
              <a:t>10/07/2025</a:t>
            </a:fld>
            <a:endParaRPr lang="es-E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E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F945D7B-96B4-4D9C-A44F-F5FE4231FFCC}" type="slidenum">
              <a:rPr lang="es-ES" smtClean="0"/>
              <a:t>‹Nº›</a:t>
            </a:fld>
            <a:endParaRPr lang="es-E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758156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878497-0159-49B1-B3A2-DF6DFCEC2E72}" type="datetimeFigureOut">
              <a:rPr lang="es-ES" smtClean="0"/>
              <a:t>10/07/2025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33484723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878497-0159-49B1-B3A2-DF6DFCEC2E72}" type="datetimeFigureOut">
              <a:rPr lang="es-ES" smtClean="0"/>
              <a:t>10/07/2025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9484615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878497-0159-49B1-B3A2-DF6DFCEC2E72}" type="datetimeFigureOut">
              <a:rPr lang="es-ES" smtClean="0"/>
              <a:t>10/07/2025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17068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78497-0159-49B1-B3A2-DF6DFCEC2E72}" type="datetimeFigureOut">
              <a:rPr lang="es-ES" smtClean="0"/>
              <a:t>10/07/2025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155221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42878497-0159-49B1-B3A2-DF6DFCEC2E72}" type="datetimeFigureOut">
              <a:rPr lang="es-ES" smtClean="0"/>
              <a:t>10/07/2025</a:t>
            </a:fld>
            <a:endParaRPr lang="es-ES"/>
          </a:p>
        </p:txBody>
      </p:sp>
      <p:sp>
        <p:nvSpPr>
          <p:cNvPr id="6" name="Footer Placeholder 5"/>
          <p:cNvSpPr>
            <a:spLocks noGrp="1"/>
          </p:cNvSpPr>
          <p:nvPr>
            <p:ph type="ftr" sz="quarter" idx="11"/>
          </p:nvPr>
        </p:nvSpPr>
        <p:spPr>
          <a:xfrm>
            <a:off x="2103620" y="6375679"/>
            <a:ext cx="3482179" cy="345796"/>
          </a:xfrm>
        </p:spPr>
        <p:txBody>
          <a:bodyPr/>
          <a:lstStyle/>
          <a:p>
            <a:endParaRPr lang="es-ES"/>
          </a:p>
        </p:txBody>
      </p:sp>
      <p:sp>
        <p:nvSpPr>
          <p:cNvPr id="7" name="Slide Number Placeholder 6"/>
          <p:cNvSpPr>
            <a:spLocks noGrp="1"/>
          </p:cNvSpPr>
          <p:nvPr>
            <p:ph type="sldNum" sz="quarter" idx="12"/>
          </p:nvPr>
        </p:nvSpPr>
        <p:spPr>
          <a:xfrm>
            <a:off x="5691014" y="6375679"/>
            <a:ext cx="1232456" cy="345796"/>
          </a:xfrm>
        </p:spPr>
        <p:txBody>
          <a:bodyPr/>
          <a:lstStyle/>
          <a:p>
            <a:fld id="{0F945D7B-96B4-4D9C-A44F-F5FE4231FFCC}" type="slidenum">
              <a:rPr lang="es-ES" smtClean="0"/>
              <a:t>‹Nº›</a:t>
            </a:fld>
            <a:endParaRPr lang="es-E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993198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42878497-0159-49B1-B3A2-DF6DFCEC2E72}" type="datetimeFigureOut">
              <a:rPr lang="es-ES" smtClean="0"/>
              <a:t>10/07/2025</a:t>
            </a:fld>
            <a:endParaRPr lang="es-ES"/>
          </a:p>
        </p:txBody>
      </p:sp>
      <p:sp>
        <p:nvSpPr>
          <p:cNvPr id="6" name="Footer Placeholder 5"/>
          <p:cNvSpPr>
            <a:spLocks noGrp="1"/>
          </p:cNvSpPr>
          <p:nvPr>
            <p:ph type="ftr" sz="quarter" idx="11"/>
          </p:nvPr>
        </p:nvSpPr>
        <p:spPr>
          <a:xfrm>
            <a:off x="2103621" y="6375679"/>
            <a:ext cx="3482178" cy="345796"/>
          </a:xfrm>
        </p:spPr>
        <p:txBody>
          <a:bodyPr/>
          <a:lstStyle/>
          <a:p>
            <a:endParaRPr lang="es-ES"/>
          </a:p>
        </p:txBody>
      </p:sp>
      <p:sp>
        <p:nvSpPr>
          <p:cNvPr id="7" name="Slide Number Placeholder 6"/>
          <p:cNvSpPr>
            <a:spLocks noGrp="1"/>
          </p:cNvSpPr>
          <p:nvPr>
            <p:ph type="sldNum" sz="quarter" idx="12"/>
          </p:nvPr>
        </p:nvSpPr>
        <p:spPr>
          <a:xfrm>
            <a:off x="5687568" y="6375679"/>
            <a:ext cx="1234440" cy="345796"/>
          </a:xfrm>
        </p:spPr>
        <p:txBody>
          <a:bodyPr/>
          <a:lstStyle/>
          <a:p>
            <a:fld id="{0F945D7B-96B4-4D9C-A44F-F5FE4231FFCC}" type="slidenum">
              <a:rPr lang="es-ES" smtClean="0"/>
              <a:t>‹Nº›</a:t>
            </a:fld>
            <a:endParaRPr lang="es-ES"/>
          </a:p>
        </p:txBody>
      </p:sp>
    </p:spTree>
    <p:extLst>
      <p:ext uri="{BB962C8B-B14F-4D97-AF65-F5344CB8AC3E}">
        <p14:creationId xmlns:p14="http://schemas.microsoft.com/office/powerpoint/2010/main" val="158012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2878497-0159-49B1-B3A2-DF6DFCEC2E72}" type="datetimeFigureOut">
              <a:rPr lang="es-ES" smtClean="0"/>
              <a:t>10/07/2025</a:t>
            </a:fld>
            <a:endParaRPr lang="es-E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F945D7B-96B4-4D9C-A44F-F5FE4231FFCC}" type="slidenum">
              <a:rPr lang="es-ES" smtClean="0"/>
              <a:t>‹Nº›</a:t>
            </a:fld>
            <a:endParaRPr lang="es-E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3692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DF3D04-CA66-2A6B-4048-7A49B980AE59}"/>
              </a:ext>
            </a:extLst>
          </p:cNvPr>
          <p:cNvSpPr>
            <a:spLocks noGrp="1"/>
          </p:cNvSpPr>
          <p:nvPr>
            <p:ph type="ctrTitle"/>
          </p:nvPr>
        </p:nvSpPr>
        <p:spPr>
          <a:xfrm>
            <a:off x="228601" y="624511"/>
            <a:ext cx="6465920" cy="4504620"/>
          </a:xfrm>
        </p:spPr>
        <p:txBody>
          <a:bodyPr>
            <a:normAutofit/>
          </a:bodyPr>
          <a:lstStyle/>
          <a:p>
            <a:r>
              <a:rPr lang="ca-ES" sz="5000" cap="none" dirty="0">
                <a:latin typeface="+mn-lt"/>
              </a:rPr>
              <a:t>Ensenyament i intercomprensió de llengües </a:t>
            </a:r>
            <a:br>
              <a:rPr lang="ca-ES" sz="6000" cap="none" dirty="0">
                <a:latin typeface="+mn-lt"/>
              </a:rPr>
            </a:br>
            <a:br>
              <a:rPr lang="ca-ES" sz="6000" cap="none" dirty="0">
                <a:latin typeface="+mn-lt"/>
              </a:rPr>
            </a:br>
            <a:r>
              <a:rPr lang="ca-ES" sz="3200" cap="none" dirty="0">
                <a:latin typeface="+mn-lt"/>
              </a:rPr>
              <a:t>Una proposta a partir </a:t>
            </a:r>
            <a:br>
              <a:rPr lang="ca-ES" sz="3200" cap="none" dirty="0">
                <a:latin typeface="+mn-lt"/>
              </a:rPr>
            </a:br>
            <a:r>
              <a:rPr lang="ca-ES" sz="3200" cap="none" dirty="0">
                <a:latin typeface="+mn-lt"/>
              </a:rPr>
              <a:t>d’</a:t>
            </a:r>
            <a:r>
              <a:rPr lang="ca-ES" sz="3200" i="1" cap="none" dirty="0">
                <a:latin typeface="+mn-lt"/>
              </a:rPr>
              <a:t>El petit príncep</a:t>
            </a:r>
            <a:endParaRPr lang="es-ES" sz="3200" i="1" dirty="0">
              <a:latin typeface="+mn-lt"/>
            </a:endParaRPr>
          </a:p>
        </p:txBody>
      </p:sp>
      <p:sp>
        <p:nvSpPr>
          <p:cNvPr id="3" name="Subtítulo 2">
            <a:extLst>
              <a:ext uri="{FF2B5EF4-FFF2-40B4-BE49-F238E27FC236}">
                <a16:creationId xmlns:a16="http://schemas.microsoft.com/office/drawing/2014/main" id="{12FDB342-C6CE-F936-C700-9CB0B5B20000}"/>
              </a:ext>
            </a:extLst>
          </p:cNvPr>
          <p:cNvSpPr>
            <a:spLocks noGrp="1"/>
          </p:cNvSpPr>
          <p:nvPr>
            <p:ph type="subTitle" idx="1"/>
          </p:nvPr>
        </p:nvSpPr>
        <p:spPr>
          <a:xfrm>
            <a:off x="643157" y="5572664"/>
            <a:ext cx="5877385" cy="841803"/>
          </a:xfrm>
        </p:spPr>
        <p:txBody>
          <a:bodyPr>
            <a:noAutofit/>
          </a:bodyPr>
          <a:lstStyle/>
          <a:p>
            <a:r>
              <a:rPr lang="ca-ES" sz="1800" cap="none" dirty="0">
                <a:solidFill>
                  <a:schemeClr val="bg2"/>
                </a:solidFill>
              </a:rPr>
              <a:t>Albert Tomàs Monsó</a:t>
            </a:r>
          </a:p>
          <a:p>
            <a:r>
              <a:rPr lang="ca-ES" sz="1800" cap="none" dirty="0" err="1">
                <a:solidFill>
                  <a:schemeClr val="bg2"/>
                </a:solidFill>
              </a:rPr>
              <a:t>Université</a:t>
            </a:r>
            <a:r>
              <a:rPr lang="ca-ES" sz="1800" cap="none" dirty="0">
                <a:solidFill>
                  <a:schemeClr val="bg2"/>
                </a:solidFill>
              </a:rPr>
              <a:t> de Lille</a:t>
            </a:r>
          </a:p>
          <a:p>
            <a:r>
              <a:rPr lang="ca-ES" sz="1800" cap="none" dirty="0">
                <a:solidFill>
                  <a:schemeClr val="bg2"/>
                </a:solidFill>
              </a:rPr>
              <a:t>Castelló 2025</a:t>
            </a:r>
            <a:endParaRPr lang="es-ES" sz="1800" cap="none" dirty="0">
              <a:solidFill>
                <a:schemeClr val="bg2"/>
              </a:solidFill>
            </a:endParaRPr>
          </a:p>
        </p:txBody>
      </p:sp>
      <p:sp>
        <p:nvSpPr>
          <p:cNvPr id="17" name="Freeform: Shape 11">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a caricatura de una persona&#10;&#10;El contenido generado por IA puede ser incorrecto.">
            <a:extLst>
              <a:ext uri="{FF2B5EF4-FFF2-40B4-BE49-F238E27FC236}">
                <a16:creationId xmlns:a16="http://schemas.microsoft.com/office/drawing/2014/main" id="{C756D890-3FB5-8A93-2A84-A74BFC41DE18}"/>
              </a:ext>
            </a:extLst>
          </p:cNvPr>
          <p:cNvPicPr>
            <a:picLocks noChangeAspect="1"/>
          </p:cNvPicPr>
          <p:nvPr/>
        </p:nvPicPr>
        <p:blipFill>
          <a:blip r:embed="rId3">
            <a:extLst>
              <a:ext uri="{28A0092B-C50C-407E-A947-70E740481C1C}">
                <a14:useLocalDpi xmlns:a14="http://schemas.microsoft.com/office/drawing/2010/main" val="0"/>
              </a:ext>
            </a:extLst>
          </a:blip>
          <a:srcRect l="19179" r="23435" b="-2"/>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pic>
        <p:nvPicPr>
          <p:cNvPr id="7" name="Imagen 6" descr="Logotipo, nombre de la empresa&#10;&#10;El contenido generado por IA puede ser incorrecto.">
            <a:extLst>
              <a:ext uri="{FF2B5EF4-FFF2-40B4-BE49-F238E27FC236}">
                <a16:creationId xmlns:a16="http://schemas.microsoft.com/office/drawing/2014/main" id="{CE6D13E7-D9DD-23EF-A92E-02F6B5CAB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5633442"/>
            <a:ext cx="1150137" cy="1002792"/>
          </a:xfrm>
          <a:prstGeom prst="rect">
            <a:avLst/>
          </a:prstGeom>
        </p:spPr>
      </p:pic>
    </p:spTree>
    <p:extLst>
      <p:ext uri="{BB962C8B-B14F-4D97-AF65-F5344CB8AC3E}">
        <p14:creationId xmlns:p14="http://schemas.microsoft.com/office/powerpoint/2010/main" val="212115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A7747-BA81-9E3C-E342-3F8D2673E7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7EFF49-57D1-A5AF-1F04-F9CE67B07E8F}"/>
              </a:ext>
            </a:extLst>
          </p:cNvPr>
          <p:cNvSpPr>
            <a:spLocks noGrp="1"/>
          </p:cNvSpPr>
          <p:nvPr>
            <p:ph type="title"/>
          </p:nvPr>
        </p:nvSpPr>
        <p:spPr/>
        <p:txBody>
          <a:bodyPr/>
          <a:lstStyle/>
          <a:p>
            <a:r>
              <a:rPr lang="ca-ES" dirty="0" err="1"/>
              <a:t>HongARÈS</a:t>
            </a:r>
            <a:endParaRPr lang="es-ES" dirty="0"/>
          </a:p>
        </p:txBody>
      </p:sp>
      <p:sp>
        <p:nvSpPr>
          <p:cNvPr id="3" name="Marcador de contenido 2">
            <a:extLst>
              <a:ext uri="{FF2B5EF4-FFF2-40B4-BE49-F238E27FC236}">
                <a16:creationId xmlns:a16="http://schemas.microsoft.com/office/drawing/2014/main" id="{F1C4B697-DA32-C8B5-130C-09E056AF7870}"/>
              </a:ext>
            </a:extLst>
          </p:cNvPr>
          <p:cNvSpPr>
            <a:spLocks noGrp="1"/>
          </p:cNvSpPr>
          <p:nvPr>
            <p:ph idx="1"/>
          </p:nvPr>
        </p:nvSpPr>
        <p:spPr/>
        <p:txBody>
          <a:bodyPr>
            <a:normAutofit/>
          </a:bodyPr>
          <a:lstStyle/>
          <a:p>
            <a:pPr marL="0" indent="0" algn="just">
              <a:lnSpc>
                <a:spcPct val="150000"/>
              </a:lnSpc>
              <a:spcAft>
                <a:spcPts val="800"/>
              </a:spcAft>
              <a:buNone/>
            </a:pPr>
            <a:r>
              <a:rPr lang="fr-FR" sz="2800" kern="100" dirty="0">
                <a:effectLst/>
                <a:ea typeface="Calibri" panose="020F0502020204030204" pitchFamily="34" charset="0"/>
                <a:cs typeface="Times New Roman" panose="02020603050405020304" pitchFamily="18" charset="0"/>
              </a:rPr>
              <a:t>A </a:t>
            </a:r>
            <a:r>
              <a:rPr lang="fr-FR" sz="2800" kern="100" dirty="0" err="1">
                <a:effectLst/>
                <a:ea typeface="Calibri" panose="020F0502020204030204" pitchFamily="34" charset="0"/>
                <a:cs typeface="Times New Roman" panose="02020603050405020304" pitchFamily="18" charset="0"/>
              </a:rPr>
              <a:t>vulkánok</a:t>
            </a:r>
            <a:r>
              <a:rPr lang="fr-FR" sz="2800" kern="100" dirty="0">
                <a:effectLst/>
                <a:ea typeface="Calibri" panose="020F0502020204030204" pitchFamily="34" charset="0"/>
                <a:cs typeface="Times New Roman" panose="02020603050405020304" pitchFamily="18" charset="0"/>
              </a:rPr>
              <a:t>, ha </a:t>
            </a:r>
            <a:r>
              <a:rPr lang="fr-FR" sz="2800" kern="100" dirty="0" err="1">
                <a:effectLst/>
                <a:ea typeface="Calibri" panose="020F0502020204030204" pitchFamily="34" charset="0"/>
                <a:cs typeface="Times New Roman" panose="02020603050405020304" pitchFamily="18" charset="0"/>
              </a:rPr>
              <a:t>jól</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kipucolják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őket</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szabályosan</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enyhe</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lánggal</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égnek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kitörések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nélkül</a:t>
            </a:r>
            <a:r>
              <a:rPr lang="fr-FR" sz="2800" kern="100" dirty="0">
                <a:effectLst/>
                <a:ea typeface="Calibri" panose="020F0502020204030204" pitchFamily="34" charset="0"/>
                <a:cs typeface="Times New Roman" panose="02020603050405020304" pitchFamily="18" charset="0"/>
              </a:rPr>
              <a:t>. A </a:t>
            </a:r>
            <a:r>
              <a:rPr lang="fr-FR" sz="2800" kern="100" dirty="0" err="1">
                <a:effectLst/>
                <a:ea typeface="Calibri" panose="020F0502020204030204" pitchFamily="34" charset="0"/>
                <a:cs typeface="Times New Roman" panose="02020603050405020304" pitchFamily="18" charset="0"/>
              </a:rPr>
              <a:t>vulkánkitörések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olyanok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mint</a:t>
            </a:r>
            <a:r>
              <a:rPr lang="fr-FR" sz="2800" kern="100" dirty="0">
                <a:effectLst/>
                <a:ea typeface="Calibri" panose="020F0502020204030204" pitchFamily="34" charset="0"/>
                <a:cs typeface="Times New Roman" panose="02020603050405020304" pitchFamily="18" charset="0"/>
              </a:rPr>
              <a:t> a mi </a:t>
            </a:r>
            <a:r>
              <a:rPr lang="fr-FR" sz="2800" kern="100" dirty="0" err="1">
                <a:effectLst/>
                <a:ea typeface="Calibri" panose="020F0502020204030204" pitchFamily="34" charset="0"/>
                <a:cs typeface="Times New Roman" panose="02020603050405020304" pitchFamily="18" charset="0"/>
              </a:rPr>
              <a:t>kéménytüzeink</a:t>
            </a:r>
            <a:r>
              <a:rPr lang="fr-FR" sz="2800" kern="100" dirty="0">
                <a:effectLst/>
                <a:ea typeface="Calibri" panose="020F0502020204030204" pitchFamily="34" charset="0"/>
                <a:cs typeface="Times New Roman" panose="02020603050405020304" pitchFamily="18" charset="0"/>
              </a:rPr>
              <a:t>. Mi </a:t>
            </a:r>
            <a:r>
              <a:rPr lang="fr-FR" sz="2800" kern="100" dirty="0" err="1">
                <a:effectLst/>
                <a:ea typeface="Calibri" panose="020F0502020204030204" pitchFamily="34" charset="0"/>
                <a:cs typeface="Times New Roman" panose="02020603050405020304" pitchFamily="18" charset="0"/>
              </a:rPr>
              <a:t>itt</a:t>
            </a:r>
            <a:r>
              <a:rPr lang="fr-FR" sz="2800" kern="100" dirty="0">
                <a:effectLst/>
                <a:ea typeface="Calibri" panose="020F0502020204030204" pitchFamily="34" charset="0"/>
                <a:cs typeface="Times New Roman" panose="02020603050405020304" pitchFamily="18" charset="0"/>
              </a:rPr>
              <a:t> a </a:t>
            </a:r>
            <a:r>
              <a:rPr lang="fr-FR" sz="2800" kern="100" dirty="0" err="1">
                <a:effectLst/>
                <a:ea typeface="Calibri" panose="020F0502020204030204" pitchFamily="34" charset="0"/>
                <a:cs typeface="Times New Roman" panose="02020603050405020304" pitchFamily="18" charset="0"/>
              </a:rPr>
              <a:t>Földön</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nyilván</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túl</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kicsinyek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vagyunk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hozzá</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hogy</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rendesen</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kipucoljuk</a:t>
            </a:r>
            <a:r>
              <a:rPr lang="fr-FR" sz="2800" kern="100" dirty="0">
                <a:effectLst/>
                <a:ea typeface="Calibri" panose="020F0502020204030204" pitchFamily="34" charset="0"/>
                <a:cs typeface="Times New Roman" panose="02020603050405020304" pitchFamily="18" charset="0"/>
              </a:rPr>
              <a:t> a </a:t>
            </a:r>
            <a:r>
              <a:rPr lang="fr-FR" sz="2800" kern="100" dirty="0" err="1">
                <a:effectLst/>
                <a:ea typeface="Calibri" panose="020F0502020204030204" pitchFamily="34" charset="0"/>
                <a:cs typeface="Times New Roman" panose="02020603050405020304" pitchFamily="18" charset="0"/>
              </a:rPr>
              <a:t>vulkánjainkat</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Ezért</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okoznak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annyi</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bajt</a:t>
            </a:r>
            <a:r>
              <a:rPr lang="fr-FR" sz="2800" kern="100" dirty="0">
                <a:effectLst/>
                <a:ea typeface="Calibri" panose="020F0502020204030204" pitchFamily="34" charset="0"/>
                <a:cs typeface="Times New Roman" panose="02020603050405020304" pitchFamily="18" charset="0"/>
              </a:rPr>
              <a:t>.</a:t>
            </a:r>
            <a:endParaRPr lang="es-E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18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B87D-B63F-D6E3-46B7-AB115D4351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78E546F-FAA9-A9A7-FBEA-4AE8F500DDAD}"/>
              </a:ext>
            </a:extLst>
          </p:cNvPr>
          <p:cNvSpPr>
            <a:spLocks noGrp="1"/>
          </p:cNvSpPr>
          <p:nvPr>
            <p:ph type="title"/>
          </p:nvPr>
        </p:nvSpPr>
        <p:spPr/>
        <p:txBody>
          <a:bodyPr/>
          <a:lstStyle/>
          <a:p>
            <a:r>
              <a:rPr lang="ca-ES" dirty="0"/>
              <a:t>Una HERÈNCIA INDOEUROPEA (I)</a:t>
            </a:r>
            <a:endParaRPr lang="es-ES" dirty="0"/>
          </a:p>
        </p:txBody>
      </p:sp>
      <p:sp>
        <p:nvSpPr>
          <p:cNvPr id="3" name="Marcador de contenido 2">
            <a:extLst>
              <a:ext uri="{FF2B5EF4-FFF2-40B4-BE49-F238E27FC236}">
                <a16:creationId xmlns:a16="http://schemas.microsoft.com/office/drawing/2014/main" id="{B7DB9983-35F5-0CD1-9DF3-8FECA94A0D60}"/>
              </a:ext>
            </a:extLst>
          </p:cNvPr>
          <p:cNvSpPr>
            <a:spLocks noGrp="1"/>
          </p:cNvSpPr>
          <p:nvPr>
            <p:ph idx="1"/>
          </p:nvPr>
        </p:nvSpPr>
        <p:spPr>
          <a:xfrm>
            <a:off x="1251678" y="2029969"/>
            <a:ext cx="10178322" cy="4189614"/>
          </a:xfrm>
        </p:spPr>
        <p:txBody>
          <a:bodyPr>
            <a:normAutofit fontScale="92500"/>
          </a:bodyPr>
          <a:lstStyle/>
          <a:p>
            <a:pPr marL="0" indent="0" algn="just">
              <a:lnSpc>
                <a:spcPct val="150000"/>
              </a:lnSpc>
              <a:spcAft>
                <a:spcPts val="800"/>
              </a:spcAft>
              <a:buNone/>
            </a:pPr>
            <a:r>
              <a:rPr lang="fr-FR" sz="2800" dirty="0">
                <a:ea typeface="Calibri" panose="020F0502020204030204" pitchFamily="34" charset="0"/>
                <a:cs typeface="Times New Roman" panose="02020603050405020304" pitchFamily="18" charset="0"/>
              </a:rPr>
              <a:t>Les éruptions volcaniques sont comme des feux de cheminée.</a:t>
            </a:r>
          </a:p>
          <a:p>
            <a:pPr marL="0" indent="0" algn="just">
              <a:lnSpc>
                <a:spcPct val="150000"/>
              </a:lnSpc>
              <a:spcAft>
                <a:spcPts val="800"/>
              </a:spcAft>
              <a:buNone/>
            </a:pPr>
            <a:r>
              <a:rPr lang="es-ES" sz="2800" dirty="0">
                <a:ea typeface="Aptos" panose="020B0004020202020204" pitchFamily="34" charset="0"/>
              </a:rPr>
              <a:t>Les </a:t>
            </a:r>
            <a:r>
              <a:rPr lang="es-ES" sz="2800" dirty="0" err="1">
                <a:ea typeface="Aptos" panose="020B0004020202020204" pitchFamily="34" charset="0"/>
              </a:rPr>
              <a:t>erupcions</a:t>
            </a:r>
            <a:r>
              <a:rPr lang="es-ES" sz="2800" dirty="0">
                <a:ea typeface="Aptos" panose="020B0004020202020204" pitchFamily="34" charset="0"/>
              </a:rPr>
              <a:t> </a:t>
            </a:r>
            <a:r>
              <a:rPr lang="es-ES" sz="2800" dirty="0" err="1">
                <a:ea typeface="Aptos" panose="020B0004020202020204" pitchFamily="34" charset="0"/>
              </a:rPr>
              <a:t>volcàniques</a:t>
            </a:r>
            <a:r>
              <a:rPr lang="es-ES" sz="2800" dirty="0">
                <a:ea typeface="Aptos" panose="020B0004020202020204" pitchFamily="34" charset="0"/>
              </a:rPr>
              <a:t> </a:t>
            </a:r>
            <a:r>
              <a:rPr lang="es-ES" sz="2800" dirty="0" err="1">
                <a:ea typeface="Aptos" panose="020B0004020202020204" pitchFamily="34" charset="0"/>
              </a:rPr>
              <a:t>són</a:t>
            </a:r>
            <a:r>
              <a:rPr lang="es-ES" sz="2800" dirty="0">
                <a:ea typeface="Aptos" panose="020B0004020202020204" pitchFamily="34" charset="0"/>
              </a:rPr>
              <a:t> </a:t>
            </a:r>
            <a:r>
              <a:rPr lang="es-ES" sz="2800" dirty="0" err="1">
                <a:ea typeface="Aptos" panose="020B0004020202020204" pitchFamily="34" charset="0"/>
              </a:rPr>
              <a:t>com</a:t>
            </a:r>
            <a:r>
              <a:rPr lang="es-ES" sz="2800" dirty="0">
                <a:ea typeface="Aptos" panose="020B0004020202020204" pitchFamily="34" charset="0"/>
              </a:rPr>
              <a:t> </a:t>
            </a:r>
            <a:r>
              <a:rPr lang="es-ES" sz="2800" dirty="0" err="1">
                <a:ea typeface="Aptos" panose="020B0004020202020204" pitchFamily="34" charset="0"/>
              </a:rPr>
              <a:t>quan</a:t>
            </a:r>
            <a:r>
              <a:rPr lang="es-ES" sz="2800" dirty="0">
                <a:ea typeface="Aptos" panose="020B0004020202020204" pitchFamily="34" charset="0"/>
              </a:rPr>
              <a:t> es cala </a:t>
            </a:r>
            <a:r>
              <a:rPr lang="es-ES" sz="2800" dirty="0" err="1">
                <a:ea typeface="Aptos" panose="020B0004020202020204" pitchFamily="34" charset="0"/>
              </a:rPr>
              <a:t>foc</a:t>
            </a:r>
            <a:r>
              <a:rPr lang="es-ES" sz="2800" dirty="0">
                <a:ea typeface="Aptos" panose="020B0004020202020204" pitchFamily="34" charset="0"/>
              </a:rPr>
              <a:t> en una </a:t>
            </a:r>
            <a:r>
              <a:rPr lang="es-ES" sz="2800" dirty="0" err="1">
                <a:ea typeface="Aptos" panose="020B0004020202020204" pitchFamily="34" charset="0"/>
              </a:rPr>
              <a:t>xemeneia</a:t>
            </a:r>
            <a:r>
              <a:rPr lang="es-ES" sz="2800" dirty="0">
                <a:ea typeface="Aptos" panose="020B0004020202020204" pitchFamily="34" charset="0"/>
              </a:rPr>
              <a:t>.</a:t>
            </a:r>
            <a:endParaRPr lang="fr-FR" sz="28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800" dirty="0">
                <a:ea typeface="Calibri" panose="020F0502020204030204" pitchFamily="34" charset="0"/>
                <a:cs typeface="Times New Roman" panose="02020603050405020304" pitchFamily="18" charset="0"/>
              </a:rPr>
              <a:t>Le eruzioni vulcaniche sono come gli scoppi nei caminetti.</a:t>
            </a:r>
            <a:endParaRPr lang="fr-FR" sz="2800" kern="100" dirty="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s-ES" sz="2800" dirty="0" err="1">
                <a:ea typeface="Aptos" panose="020B0004020202020204" pitchFamily="34" charset="0"/>
              </a:rPr>
              <a:t>Οι</a:t>
            </a:r>
            <a:r>
              <a:rPr lang="es-ES" sz="2800" dirty="0">
                <a:ea typeface="Aptos" panose="020B0004020202020204" pitchFamily="34" charset="0"/>
              </a:rPr>
              <a:t> </a:t>
            </a:r>
            <a:r>
              <a:rPr lang="es-ES" sz="2800" dirty="0" err="1">
                <a:ea typeface="Aptos" panose="020B0004020202020204" pitchFamily="34" charset="0"/>
              </a:rPr>
              <a:t>ηφ</a:t>
            </a:r>
            <a:r>
              <a:rPr lang="es-ES" sz="2800" dirty="0">
                <a:ea typeface="Aptos" panose="020B0004020202020204" pitchFamily="34" charset="0"/>
              </a:rPr>
              <a:t>αιστειακές εκρήξεις είναι σαν τις φωτιές στις καμινάδες.</a:t>
            </a:r>
            <a:endParaRPr lang="fr-FR" sz="28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fr-FR" sz="2800" kern="100" dirty="0">
                <a:effectLst/>
                <a:ea typeface="Calibri" panose="020F0502020204030204" pitchFamily="34" charset="0"/>
                <a:cs typeface="Times New Roman" panose="02020603050405020304" pitchFamily="18" charset="0"/>
              </a:rPr>
              <a:t>A </a:t>
            </a:r>
            <a:r>
              <a:rPr lang="fr-FR" sz="2800" kern="100" dirty="0" err="1">
                <a:effectLst/>
                <a:ea typeface="Calibri" panose="020F0502020204030204" pitchFamily="34" charset="0"/>
                <a:cs typeface="Times New Roman" panose="02020603050405020304" pitchFamily="18" charset="0"/>
              </a:rPr>
              <a:t>vulkánkitörések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olyanok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mint</a:t>
            </a:r>
            <a:r>
              <a:rPr lang="fr-FR" sz="2800" kern="100" dirty="0">
                <a:effectLst/>
                <a:ea typeface="Calibri" panose="020F0502020204030204" pitchFamily="34" charset="0"/>
                <a:cs typeface="Times New Roman" panose="02020603050405020304" pitchFamily="18" charset="0"/>
              </a:rPr>
              <a:t> a mi </a:t>
            </a:r>
            <a:r>
              <a:rPr lang="fr-FR" sz="2800" kern="100" dirty="0" err="1">
                <a:effectLst/>
                <a:ea typeface="Calibri" panose="020F0502020204030204" pitchFamily="34" charset="0"/>
                <a:cs typeface="Times New Roman" panose="02020603050405020304" pitchFamily="18" charset="0"/>
              </a:rPr>
              <a:t>kéménytüzeink</a:t>
            </a:r>
            <a:r>
              <a:rPr lang="fr-FR" sz="2800" kern="100" dirty="0">
                <a:effectLst/>
                <a:ea typeface="Calibri" panose="020F0502020204030204" pitchFamily="34" charset="0"/>
                <a:cs typeface="Times New Roman" panose="02020603050405020304" pitchFamily="18" charset="0"/>
              </a:rPr>
              <a:t>. </a:t>
            </a:r>
            <a:endParaRPr lang="es-E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4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17432-E710-AACA-9A89-A2C9C5D2C5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98EAB03-0BF2-B842-BD56-06FB9CACAF71}"/>
              </a:ext>
            </a:extLst>
          </p:cNvPr>
          <p:cNvSpPr>
            <a:spLocks noGrp="1"/>
          </p:cNvSpPr>
          <p:nvPr>
            <p:ph type="title"/>
          </p:nvPr>
        </p:nvSpPr>
        <p:spPr/>
        <p:txBody>
          <a:bodyPr/>
          <a:lstStyle/>
          <a:p>
            <a:r>
              <a:rPr lang="ca-ES" dirty="0"/>
              <a:t>Una HERÈNCIA INDOEUROPEA (</a:t>
            </a:r>
            <a:r>
              <a:rPr lang="ca-ES" dirty="0" err="1"/>
              <a:t>Ii</a:t>
            </a:r>
            <a:r>
              <a:rPr lang="ca-ES" dirty="0"/>
              <a:t>)</a:t>
            </a:r>
            <a:endParaRPr lang="es-ES" dirty="0"/>
          </a:p>
        </p:txBody>
      </p:sp>
      <p:sp>
        <p:nvSpPr>
          <p:cNvPr id="3" name="Marcador de contenido 2">
            <a:extLst>
              <a:ext uri="{FF2B5EF4-FFF2-40B4-BE49-F238E27FC236}">
                <a16:creationId xmlns:a16="http://schemas.microsoft.com/office/drawing/2014/main" id="{5E5FC72C-1170-1F3E-EFF8-510C4323C91B}"/>
              </a:ext>
            </a:extLst>
          </p:cNvPr>
          <p:cNvSpPr>
            <a:spLocks noGrp="1"/>
          </p:cNvSpPr>
          <p:nvPr>
            <p:ph idx="1"/>
          </p:nvPr>
        </p:nvSpPr>
        <p:spPr>
          <a:xfrm>
            <a:off x="1251678" y="2029968"/>
            <a:ext cx="10178322" cy="4910328"/>
          </a:xfrm>
        </p:spPr>
        <p:txBody>
          <a:bodyPr>
            <a:normAutofit fontScale="92500"/>
          </a:bodyPr>
          <a:lstStyle/>
          <a:p>
            <a:pPr marL="0" indent="0" algn="just">
              <a:lnSpc>
                <a:spcPct val="150000"/>
              </a:lnSpc>
              <a:spcAft>
                <a:spcPts val="800"/>
              </a:spcAft>
              <a:buNone/>
            </a:pPr>
            <a:r>
              <a:rPr lang="fr-FR" sz="2800" dirty="0">
                <a:ea typeface="Calibri" panose="020F0502020204030204" pitchFamily="34" charset="0"/>
                <a:cs typeface="Times New Roman" panose="02020603050405020304" pitchFamily="18" charset="0"/>
              </a:rPr>
              <a:t>Les éruptions volcaniques sont comme des </a:t>
            </a:r>
            <a:r>
              <a:rPr lang="fr-FR" sz="2800" b="1" dirty="0">
                <a:ea typeface="Calibri" panose="020F0502020204030204" pitchFamily="34" charset="0"/>
                <a:cs typeface="Times New Roman" panose="02020603050405020304" pitchFamily="18" charset="0"/>
              </a:rPr>
              <a:t>feux de cheminée</a:t>
            </a:r>
            <a:r>
              <a:rPr lang="fr-FR" sz="2800" dirty="0">
                <a:ea typeface="Calibri" panose="020F0502020204030204" pitchFamily="34" charset="0"/>
                <a:cs typeface="Times New Roman" panose="02020603050405020304" pitchFamily="18" charset="0"/>
              </a:rPr>
              <a:t>.</a:t>
            </a:r>
          </a:p>
          <a:p>
            <a:pPr marL="0" indent="0" algn="just">
              <a:lnSpc>
                <a:spcPct val="150000"/>
              </a:lnSpc>
              <a:spcAft>
                <a:spcPts val="800"/>
              </a:spcAft>
              <a:buNone/>
            </a:pPr>
            <a:r>
              <a:rPr lang="es-ES" sz="2800" dirty="0">
                <a:ea typeface="Aptos" panose="020B0004020202020204" pitchFamily="34" charset="0"/>
              </a:rPr>
              <a:t>Les </a:t>
            </a:r>
            <a:r>
              <a:rPr lang="es-ES" sz="2800" dirty="0" err="1">
                <a:ea typeface="Aptos" panose="020B0004020202020204" pitchFamily="34" charset="0"/>
              </a:rPr>
              <a:t>erupcions</a:t>
            </a:r>
            <a:r>
              <a:rPr lang="es-ES" sz="2800" dirty="0">
                <a:ea typeface="Aptos" panose="020B0004020202020204" pitchFamily="34" charset="0"/>
              </a:rPr>
              <a:t> </a:t>
            </a:r>
            <a:r>
              <a:rPr lang="es-ES" sz="2800" dirty="0" err="1">
                <a:ea typeface="Aptos" panose="020B0004020202020204" pitchFamily="34" charset="0"/>
              </a:rPr>
              <a:t>volcàniques</a:t>
            </a:r>
            <a:r>
              <a:rPr lang="es-ES" sz="2800" dirty="0">
                <a:ea typeface="Aptos" panose="020B0004020202020204" pitchFamily="34" charset="0"/>
              </a:rPr>
              <a:t> </a:t>
            </a:r>
            <a:r>
              <a:rPr lang="es-ES" sz="2800" dirty="0" err="1">
                <a:ea typeface="Aptos" panose="020B0004020202020204" pitchFamily="34" charset="0"/>
              </a:rPr>
              <a:t>són</a:t>
            </a:r>
            <a:r>
              <a:rPr lang="es-ES" sz="2800" dirty="0">
                <a:ea typeface="Aptos" panose="020B0004020202020204" pitchFamily="34" charset="0"/>
              </a:rPr>
              <a:t> </a:t>
            </a:r>
            <a:r>
              <a:rPr lang="es-ES" sz="2800" dirty="0" err="1">
                <a:ea typeface="Aptos" panose="020B0004020202020204" pitchFamily="34" charset="0"/>
              </a:rPr>
              <a:t>com</a:t>
            </a:r>
            <a:r>
              <a:rPr lang="es-ES" sz="2800" dirty="0">
                <a:ea typeface="Aptos" panose="020B0004020202020204" pitchFamily="34" charset="0"/>
              </a:rPr>
              <a:t> </a:t>
            </a:r>
            <a:r>
              <a:rPr lang="es-ES" sz="2800" dirty="0" err="1">
                <a:ea typeface="Aptos" panose="020B0004020202020204" pitchFamily="34" charset="0"/>
              </a:rPr>
              <a:t>quan</a:t>
            </a:r>
            <a:r>
              <a:rPr lang="es-ES" sz="2800" dirty="0">
                <a:ea typeface="Aptos" panose="020B0004020202020204" pitchFamily="34" charset="0"/>
              </a:rPr>
              <a:t> es cala </a:t>
            </a:r>
            <a:r>
              <a:rPr lang="es-ES" sz="2800" dirty="0" err="1">
                <a:ea typeface="Aptos" panose="020B0004020202020204" pitchFamily="34" charset="0"/>
              </a:rPr>
              <a:t>foc</a:t>
            </a:r>
            <a:r>
              <a:rPr lang="es-ES" sz="2800" dirty="0">
                <a:ea typeface="Aptos" panose="020B0004020202020204" pitchFamily="34" charset="0"/>
              </a:rPr>
              <a:t> en una </a:t>
            </a:r>
            <a:r>
              <a:rPr lang="es-ES" sz="2800" b="1" dirty="0" err="1">
                <a:ea typeface="Aptos" panose="020B0004020202020204" pitchFamily="34" charset="0"/>
              </a:rPr>
              <a:t>xemeneia</a:t>
            </a:r>
            <a:r>
              <a:rPr lang="es-ES" sz="2800" dirty="0">
                <a:ea typeface="Aptos" panose="020B0004020202020204" pitchFamily="34" charset="0"/>
              </a:rPr>
              <a:t>.</a:t>
            </a:r>
            <a:endParaRPr lang="fr-FR" sz="28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800" dirty="0">
                <a:ea typeface="Calibri" panose="020F0502020204030204" pitchFamily="34" charset="0"/>
                <a:cs typeface="Times New Roman" panose="02020603050405020304" pitchFamily="18" charset="0"/>
              </a:rPr>
              <a:t>Le eruzioni vulcaniche sono come gli scoppi nei </a:t>
            </a:r>
            <a:r>
              <a:rPr lang="it-IT" sz="2800" b="1" dirty="0">
                <a:ea typeface="Calibri" panose="020F0502020204030204" pitchFamily="34" charset="0"/>
                <a:cs typeface="Times New Roman" panose="02020603050405020304" pitchFamily="18" charset="0"/>
              </a:rPr>
              <a:t>caminetti</a:t>
            </a:r>
            <a:r>
              <a:rPr lang="it-IT" sz="2800" dirty="0">
                <a:ea typeface="Calibri" panose="020F0502020204030204" pitchFamily="34" charset="0"/>
                <a:cs typeface="Times New Roman" panose="02020603050405020304" pitchFamily="18" charset="0"/>
              </a:rPr>
              <a:t>.</a:t>
            </a:r>
            <a:endParaRPr lang="fr-FR" sz="2800" kern="100" dirty="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s-ES" sz="2800" dirty="0" err="1">
                <a:ea typeface="Aptos" panose="020B0004020202020204" pitchFamily="34" charset="0"/>
              </a:rPr>
              <a:t>Οι</a:t>
            </a:r>
            <a:r>
              <a:rPr lang="es-ES" sz="2800" dirty="0">
                <a:ea typeface="Aptos" panose="020B0004020202020204" pitchFamily="34" charset="0"/>
              </a:rPr>
              <a:t> </a:t>
            </a:r>
            <a:r>
              <a:rPr lang="es-ES" sz="2800" dirty="0" err="1">
                <a:ea typeface="Aptos" panose="020B0004020202020204" pitchFamily="34" charset="0"/>
              </a:rPr>
              <a:t>ηφ</a:t>
            </a:r>
            <a:r>
              <a:rPr lang="es-ES" sz="2800" dirty="0">
                <a:ea typeface="Aptos" panose="020B0004020202020204" pitchFamily="34" charset="0"/>
              </a:rPr>
              <a:t>αιστειακές εκρήξεις είναι σαν τις φωτιές στις </a:t>
            </a:r>
            <a:r>
              <a:rPr lang="es-ES" sz="2800" b="1" dirty="0">
                <a:ea typeface="Aptos" panose="020B0004020202020204" pitchFamily="34" charset="0"/>
              </a:rPr>
              <a:t>καμινάδες</a:t>
            </a:r>
            <a:r>
              <a:rPr lang="es-ES" sz="2800" dirty="0">
                <a:ea typeface="Aptos" panose="020B0004020202020204" pitchFamily="34" charset="0"/>
              </a:rPr>
              <a:t>.</a:t>
            </a:r>
            <a:endParaRPr lang="fr-FR" sz="28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fr-FR" sz="2800" kern="100" dirty="0">
                <a:effectLst/>
                <a:ea typeface="Calibri" panose="020F0502020204030204" pitchFamily="34" charset="0"/>
                <a:cs typeface="Times New Roman" panose="02020603050405020304" pitchFamily="18" charset="0"/>
              </a:rPr>
              <a:t>A </a:t>
            </a:r>
            <a:r>
              <a:rPr lang="fr-FR" sz="2800" kern="100" dirty="0" err="1">
                <a:effectLst/>
                <a:ea typeface="Calibri" panose="020F0502020204030204" pitchFamily="34" charset="0"/>
                <a:cs typeface="Times New Roman" panose="02020603050405020304" pitchFamily="18" charset="0"/>
              </a:rPr>
              <a:t>vulkánkitörések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olyanok</a:t>
            </a:r>
            <a:r>
              <a:rPr lang="fr-FR" sz="2800" kern="100" dirty="0">
                <a:effectLst/>
                <a:ea typeface="Calibri" panose="020F0502020204030204" pitchFamily="34" charset="0"/>
                <a:cs typeface="Times New Roman" panose="02020603050405020304" pitchFamily="18" charset="0"/>
              </a:rPr>
              <a:t>, </a:t>
            </a:r>
            <a:r>
              <a:rPr lang="fr-FR" sz="2800" kern="100" dirty="0" err="1">
                <a:effectLst/>
                <a:ea typeface="Calibri" panose="020F0502020204030204" pitchFamily="34" charset="0"/>
                <a:cs typeface="Times New Roman" panose="02020603050405020304" pitchFamily="18" charset="0"/>
              </a:rPr>
              <a:t>mint</a:t>
            </a:r>
            <a:r>
              <a:rPr lang="fr-FR" sz="2800" kern="100" dirty="0">
                <a:effectLst/>
                <a:ea typeface="Calibri" panose="020F0502020204030204" pitchFamily="34" charset="0"/>
                <a:cs typeface="Times New Roman" panose="02020603050405020304" pitchFamily="18" charset="0"/>
              </a:rPr>
              <a:t> a mi </a:t>
            </a:r>
            <a:r>
              <a:rPr lang="fr-FR" sz="2800" b="1" kern="100" dirty="0" err="1">
                <a:effectLst/>
                <a:ea typeface="Calibri" panose="020F0502020204030204" pitchFamily="34" charset="0"/>
                <a:cs typeface="Times New Roman" panose="02020603050405020304" pitchFamily="18" charset="0"/>
              </a:rPr>
              <a:t>kéménytüzeink</a:t>
            </a:r>
            <a:r>
              <a:rPr lang="fr-FR" sz="2800" kern="100" dirty="0">
                <a:effectLst/>
                <a:ea typeface="Calibri" panose="020F0502020204030204" pitchFamily="34" charset="0"/>
                <a:cs typeface="Times New Roman" panose="02020603050405020304" pitchFamily="18" charset="0"/>
              </a:rPr>
              <a:t>. </a:t>
            </a:r>
          </a:p>
          <a:p>
            <a:pPr marL="0" indent="0" algn="r">
              <a:lnSpc>
                <a:spcPct val="150000"/>
              </a:lnSpc>
              <a:spcAft>
                <a:spcPts val="800"/>
              </a:spcAft>
              <a:buNone/>
            </a:pPr>
            <a:r>
              <a:rPr lang="es-ES" sz="2800" kern="100" dirty="0" err="1">
                <a:effectLst/>
                <a:ea typeface="Calibri" panose="020F0502020204030204" pitchFamily="34" charset="0"/>
                <a:cs typeface="Times New Roman" panose="02020603050405020304" pitchFamily="18" charset="0"/>
              </a:rPr>
              <a:t>Llatí</a:t>
            </a:r>
            <a:r>
              <a:rPr lang="es-ES" sz="2800" kern="100" dirty="0">
                <a:effectLst/>
                <a:ea typeface="Calibri" panose="020F0502020204030204" pitchFamily="34" charset="0"/>
                <a:cs typeface="Times New Roman" panose="02020603050405020304" pitchFamily="18" charset="0"/>
              </a:rPr>
              <a:t>:</a:t>
            </a:r>
            <a:r>
              <a:rPr lang="es-ES" sz="2800" kern="100" cap="small" dirty="0">
                <a:effectLst/>
                <a:ea typeface="Calibri" panose="020F0502020204030204" pitchFamily="34" charset="0"/>
                <a:cs typeface="Times New Roman" panose="02020603050405020304" pitchFamily="18" charset="0"/>
              </a:rPr>
              <a:t> </a:t>
            </a:r>
            <a:r>
              <a:rPr lang="es-ES" sz="2800" kern="100" cap="small" dirty="0" err="1">
                <a:effectLst/>
                <a:ea typeface="Calibri" panose="020F0502020204030204" pitchFamily="34" charset="0"/>
                <a:cs typeface="Times New Roman" panose="02020603050405020304" pitchFamily="18" charset="0"/>
              </a:rPr>
              <a:t>căm</a:t>
            </a:r>
            <a:r>
              <a:rPr lang="es-ES" sz="2800" cap="small" dirty="0" err="1"/>
              <a:t>īnus</a:t>
            </a:r>
            <a:r>
              <a:rPr lang="es-ES" sz="2800" cap="small" dirty="0"/>
              <a:t> &gt; </a:t>
            </a:r>
            <a:r>
              <a:rPr lang="es-ES" sz="2800" cap="small" dirty="0" err="1"/>
              <a:t>c</a:t>
            </a:r>
            <a:r>
              <a:rPr lang="es-ES" sz="2800" kern="100" cap="small" dirty="0" err="1">
                <a:ea typeface="Calibri" panose="020F0502020204030204" pitchFamily="34" charset="0"/>
                <a:cs typeface="Times New Roman" panose="02020603050405020304" pitchFamily="18" charset="0"/>
              </a:rPr>
              <a:t>ăm</a:t>
            </a:r>
            <a:r>
              <a:rPr lang="es-ES" sz="2800" cap="small" dirty="0" err="1"/>
              <a:t>īnata</a:t>
            </a:r>
            <a:r>
              <a:rPr lang="es-ES" sz="2800" cap="small" dirty="0"/>
              <a:t> &gt; …</a:t>
            </a:r>
          </a:p>
          <a:p>
            <a:pPr marL="0" indent="0" algn="just">
              <a:lnSpc>
                <a:spcPct val="150000"/>
              </a:lnSpc>
              <a:spcAft>
                <a:spcPts val="800"/>
              </a:spcAft>
              <a:buNone/>
            </a:pPr>
            <a:endParaRPr lang="es-ES" sz="2800" kern="100" cap="smal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30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1F1F92-E14F-0BCB-98CF-0E908F2DDCD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EC0E83-B043-6628-C21A-E9CAFEA0587D}"/>
              </a:ext>
            </a:extLst>
          </p:cNvPr>
          <p:cNvSpPr>
            <a:spLocks noGrp="1"/>
          </p:cNvSpPr>
          <p:nvPr>
            <p:ph idx="1"/>
          </p:nvPr>
        </p:nvSpPr>
        <p:spPr>
          <a:xfrm>
            <a:off x="1251678" y="1506194"/>
            <a:ext cx="5469964" cy="3940844"/>
          </a:xfrm>
        </p:spPr>
        <p:txBody>
          <a:bodyPr>
            <a:noAutofit/>
          </a:bodyPr>
          <a:lstStyle/>
          <a:p>
            <a:r>
              <a:rPr lang="es-ES" sz="3200" dirty="0" err="1"/>
              <a:t>Presentació</a:t>
            </a:r>
            <a:endParaRPr lang="es-ES" sz="3200" dirty="0"/>
          </a:p>
          <a:p>
            <a:r>
              <a:rPr lang="es-ES" sz="3200" dirty="0" err="1"/>
              <a:t>Els</a:t>
            </a:r>
            <a:r>
              <a:rPr lang="es-ES" sz="3200" dirty="0"/>
              <a:t> </a:t>
            </a:r>
            <a:r>
              <a:rPr lang="es-ES" sz="3200" dirty="0" err="1"/>
              <a:t>fragments</a:t>
            </a:r>
            <a:r>
              <a:rPr lang="es-ES" sz="3200" dirty="0"/>
              <a:t> </a:t>
            </a:r>
            <a:r>
              <a:rPr lang="es-ES" sz="3200" dirty="0" err="1"/>
              <a:t>traduïts</a:t>
            </a:r>
            <a:endParaRPr lang="es-ES" sz="3200" dirty="0"/>
          </a:p>
          <a:p>
            <a:r>
              <a:rPr lang="es-ES" sz="3200" b="1" dirty="0" err="1"/>
              <a:t>Re-traducció</a:t>
            </a:r>
            <a:r>
              <a:rPr lang="es-ES" sz="3200" b="1" dirty="0"/>
              <a:t> al </a:t>
            </a:r>
            <a:r>
              <a:rPr lang="es-ES" sz="3200" b="1" dirty="0" err="1"/>
              <a:t>francès</a:t>
            </a:r>
            <a:endParaRPr lang="es-ES" sz="3200" b="1" dirty="0"/>
          </a:p>
          <a:p>
            <a:r>
              <a:rPr lang="es-ES" sz="3200" b="1" dirty="0" err="1"/>
              <a:t>Treball</a:t>
            </a:r>
            <a:r>
              <a:rPr lang="es-ES" sz="3200" b="1" dirty="0"/>
              <a:t> </a:t>
            </a:r>
            <a:r>
              <a:rPr lang="es-ES" sz="3200" b="1" dirty="0" err="1"/>
              <a:t>d’intercomprensió</a:t>
            </a:r>
            <a:endParaRPr lang="es-ES" sz="3200" b="1" dirty="0"/>
          </a:p>
          <a:p>
            <a:r>
              <a:rPr lang="es-ES" sz="3200" dirty="0"/>
              <a:t>Posada en </a:t>
            </a:r>
            <a:r>
              <a:rPr lang="es-ES" sz="3200" dirty="0" err="1"/>
              <a:t>comú</a:t>
            </a:r>
            <a:endParaRPr lang="es-ES" sz="3200" dirty="0"/>
          </a:p>
          <a:p>
            <a:r>
              <a:rPr lang="es-ES" sz="3200" dirty="0" err="1"/>
              <a:t>Elaboració</a:t>
            </a:r>
            <a:r>
              <a:rPr lang="es-ES" sz="3200" dirty="0"/>
              <a:t> de </a:t>
            </a:r>
            <a:r>
              <a:rPr lang="es-ES" sz="3200" dirty="0" err="1"/>
              <a:t>cartells</a:t>
            </a:r>
            <a:endParaRPr lang="es-ES" sz="3200" dirty="0"/>
          </a:p>
          <a:p>
            <a:r>
              <a:rPr lang="es-ES" sz="3200" dirty="0"/>
              <a:t>Lectura en </a:t>
            </a:r>
            <a:r>
              <a:rPr lang="es-ES" sz="3200" dirty="0" err="1"/>
              <a:t>veu</a:t>
            </a:r>
            <a:r>
              <a:rPr lang="es-ES" sz="3200" dirty="0"/>
              <a:t> alta</a:t>
            </a:r>
          </a:p>
        </p:txBody>
      </p:sp>
      <p:sp>
        <p:nvSpPr>
          <p:cNvPr id="12" name="Título 1">
            <a:extLst>
              <a:ext uri="{FF2B5EF4-FFF2-40B4-BE49-F238E27FC236}">
                <a16:creationId xmlns:a16="http://schemas.microsoft.com/office/drawing/2014/main" id="{DE4A2CB6-1F7F-9738-E174-0974C320BB40}"/>
              </a:ext>
            </a:extLst>
          </p:cNvPr>
          <p:cNvSpPr>
            <a:spLocks noGrp="1"/>
          </p:cNvSpPr>
          <p:nvPr>
            <p:ph type="title"/>
          </p:nvPr>
        </p:nvSpPr>
        <p:spPr>
          <a:xfrm>
            <a:off x="1251678" y="382385"/>
            <a:ext cx="10178322" cy="1492132"/>
          </a:xfrm>
        </p:spPr>
        <p:txBody>
          <a:bodyPr/>
          <a:lstStyle/>
          <a:p>
            <a:r>
              <a:rPr lang="ca-ES" dirty="0"/>
              <a:t>El taller (IV)</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D1D8499B-0116-BBE1-4AD1-5E9A6E34A6A8}"/>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06616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687401E-518E-8A14-DCB3-8753E8C8105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CFFD5C-373E-62C4-4C25-B944426D0939}"/>
              </a:ext>
            </a:extLst>
          </p:cNvPr>
          <p:cNvSpPr>
            <a:spLocks noGrp="1"/>
          </p:cNvSpPr>
          <p:nvPr>
            <p:ph idx="1"/>
          </p:nvPr>
        </p:nvSpPr>
        <p:spPr>
          <a:xfrm>
            <a:off x="1251678" y="1506194"/>
            <a:ext cx="5316533" cy="3940844"/>
          </a:xfrm>
        </p:spPr>
        <p:txBody>
          <a:bodyPr>
            <a:noAutofit/>
          </a:bodyPr>
          <a:lstStyle/>
          <a:p>
            <a:pPr marL="0" indent="0">
              <a:buNone/>
            </a:pPr>
            <a:endParaRPr lang="es-ES" sz="3200" dirty="0"/>
          </a:p>
        </p:txBody>
      </p:sp>
      <p:sp>
        <p:nvSpPr>
          <p:cNvPr id="12" name="Título 1">
            <a:extLst>
              <a:ext uri="{FF2B5EF4-FFF2-40B4-BE49-F238E27FC236}">
                <a16:creationId xmlns:a16="http://schemas.microsoft.com/office/drawing/2014/main" id="{3B71F67A-2BE8-413B-82F5-76CCE01D5451}"/>
              </a:ext>
            </a:extLst>
          </p:cNvPr>
          <p:cNvSpPr>
            <a:spLocks noGrp="1"/>
          </p:cNvSpPr>
          <p:nvPr>
            <p:ph type="title"/>
          </p:nvPr>
        </p:nvSpPr>
        <p:spPr>
          <a:xfrm>
            <a:off x="1251678" y="382385"/>
            <a:ext cx="10178322" cy="1492132"/>
          </a:xfrm>
        </p:spPr>
        <p:txBody>
          <a:bodyPr/>
          <a:lstStyle/>
          <a:p>
            <a:r>
              <a:rPr lang="ca-ES" dirty="0"/>
              <a:t>Fitxes de treball</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41B3C0C8-AAD0-1F5D-F4E2-FD80E04DDB93}"/>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482598"/>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pic>
        <p:nvPicPr>
          <p:cNvPr id="7" name="Imagen 6">
            <a:extLst>
              <a:ext uri="{FF2B5EF4-FFF2-40B4-BE49-F238E27FC236}">
                <a16:creationId xmlns:a16="http://schemas.microsoft.com/office/drawing/2014/main" id="{1E43DC50-E21A-BB79-861C-721C550B084D}"/>
              </a:ext>
            </a:extLst>
          </p:cNvPr>
          <p:cNvPicPr>
            <a:picLocks noChangeAspect="1"/>
          </p:cNvPicPr>
          <p:nvPr/>
        </p:nvPicPr>
        <p:blipFill>
          <a:blip r:embed="rId3"/>
          <a:stretch>
            <a:fillRect/>
          </a:stretch>
        </p:blipFill>
        <p:spPr>
          <a:xfrm>
            <a:off x="1453366" y="1410962"/>
            <a:ext cx="5114845" cy="4754047"/>
          </a:xfrm>
          <a:prstGeom prst="rect">
            <a:avLst/>
          </a:prstGeom>
        </p:spPr>
      </p:pic>
      <p:pic>
        <p:nvPicPr>
          <p:cNvPr id="9" name="Imagen 8">
            <a:extLst>
              <a:ext uri="{FF2B5EF4-FFF2-40B4-BE49-F238E27FC236}">
                <a16:creationId xmlns:a16="http://schemas.microsoft.com/office/drawing/2014/main" id="{A06F90C1-F092-645F-2E25-DD3A7DCD59EE}"/>
              </a:ext>
            </a:extLst>
          </p:cNvPr>
          <p:cNvPicPr>
            <a:picLocks noChangeAspect="1"/>
          </p:cNvPicPr>
          <p:nvPr/>
        </p:nvPicPr>
        <p:blipFill>
          <a:blip r:embed="rId4"/>
          <a:stretch>
            <a:fillRect/>
          </a:stretch>
        </p:blipFill>
        <p:spPr>
          <a:xfrm>
            <a:off x="6969760" y="3721762"/>
            <a:ext cx="4239927" cy="2996807"/>
          </a:xfrm>
          <a:prstGeom prst="rect">
            <a:avLst/>
          </a:prstGeom>
        </p:spPr>
      </p:pic>
    </p:spTree>
    <p:extLst>
      <p:ext uri="{BB962C8B-B14F-4D97-AF65-F5344CB8AC3E}">
        <p14:creationId xmlns:p14="http://schemas.microsoft.com/office/powerpoint/2010/main" val="9132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2A1B-BC88-0D2E-B7F1-4EA683AAD80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4EBD2A-E0D9-4C5C-5FF3-838F46869A7A}"/>
              </a:ext>
            </a:extLst>
          </p:cNvPr>
          <p:cNvSpPr>
            <a:spLocks noGrp="1"/>
          </p:cNvSpPr>
          <p:nvPr>
            <p:ph idx="1"/>
          </p:nvPr>
        </p:nvSpPr>
        <p:spPr>
          <a:xfrm>
            <a:off x="1251678" y="1506194"/>
            <a:ext cx="5469964" cy="3940844"/>
          </a:xfrm>
        </p:spPr>
        <p:txBody>
          <a:bodyPr>
            <a:noAutofit/>
          </a:bodyPr>
          <a:lstStyle/>
          <a:p>
            <a:r>
              <a:rPr lang="es-ES" sz="3200" dirty="0" err="1"/>
              <a:t>Presentació</a:t>
            </a:r>
            <a:endParaRPr lang="es-ES" sz="3200" dirty="0"/>
          </a:p>
          <a:p>
            <a:r>
              <a:rPr lang="es-ES" sz="3200" dirty="0" err="1"/>
              <a:t>Els</a:t>
            </a:r>
            <a:r>
              <a:rPr lang="es-ES" sz="3200" dirty="0"/>
              <a:t> </a:t>
            </a:r>
            <a:r>
              <a:rPr lang="es-ES" sz="3200" dirty="0" err="1"/>
              <a:t>fragments</a:t>
            </a:r>
            <a:r>
              <a:rPr lang="es-ES" sz="3200" dirty="0"/>
              <a:t> </a:t>
            </a:r>
            <a:r>
              <a:rPr lang="es-ES" sz="3200" dirty="0" err="1"/>
              <a:t>traduïts</a:t>
            </a:r>
            <a:endParaRPr lang="es-ES" sz="3200" dirty="0"/>
          </a:p>
          <a:p>
            <a:r>
              <a:rPr lang="es-ES" sz="3200" dirty="0" err="1"/>
              <a:t>Re-traducció</a:t>
            </a:r>
            <a:r>
              <a:rPr lang="es-ES" sz="3200" dirty="0"/>
              <a:t> al </a:t>
            </a:r>
            <a:r>
              <a:rPr lang="es-ES" sz="3200" dirty="0" err="1"/>
              <a:t>francès</a:t>
            </a:r>
            <a:endParaRPr lang="es-ES" sz="3200" dirty="0"/>
          </a:p>
          <a:p>
            <a:r>
              <a:rPr lang="es-ES" sz="3200" dirty="0" err="1"/>
              <a:t>Treball</a:t>
            </a:r>
            <a:r>
              <a:rPr lang="es-ES" sz="3200" dirty="0"/>
              <a:t> </a:t>
            </a:r>
            <a:r>
              <a:rPr lang="es-ES" sz="3200" dirty="0" err="1"/>
              <a:t>d’intercomprensió</a:t>
            </a:r>
            <a:endParaRPr lang="es-ES" sz="3200" dirty="0"/>
          </a:p>
          <a:p>
            <a:r>
              <a:rPr lang="es-ES" sz="3200" b="1" dirty="0"/>
              <a:t>Posada en </a:t>
            </a:r>
            <a:r>
              <a:rPr lang="es-ES" sz="3200" b="1" dirty="0" err="1"/>
              <a:t>comú</a:t>
            </a:r>
            <a:endParaRPr lang="es-ES" sz="3200" b="1" dirty="0"/>
          </a:p>
          <a:p>
            <a:r>
              <a:rPr lang="es-ES" sz="3200" dirty="0" err="1"/>
              <a:t>Elaboració</a:t>
            </a:r>
            <a:r>
              <a:rPr lang="es-ES" sz="3200" dirty="0"/>
              <a:t> de </a:t>
            </a:r>
            <a:r>
              <a:rPr lang="es-ES" sz="3200" dirty="0" err="1"/>
              <a:t>cartells</a:t>
            </a:r>
            <a:endParaRPr lang="es-ES" sz="3200" dirty="0"/>
          </a:p>
          <a:p>
            <a:r>
              <a:rPr lang="es-ES" sz="3200" dirty="0"/>
              <a:t>Lectura en </a:t>
            </a:r>
            <a:r>
              <a:rPr lang="es-ES" sz="3200" dirty="0" err="1"/>
              <a:t>veu</a:t>
            </a:r>
            <a:r>
              <a:rPr lang="es-ES" sz="3200" dirty="0"/>
              <a:t> alta</a:t>
            </a:r>
          </a:p>
        </p:txBody>
      </p:sp>
      <p:sp>
        <p:nvSpPr>
          <p:cNvPr id="12" name="Título 1">
            <a:extLst>
              <a:ext uri="{FF2B5EF4-FFF2-40B4-BE49-F238E27FC236}">
                <a16:creationId xmlns:a16="http://schemas.microsoft.com/office/drawing/2014/main" id="{694578F1-6D5F-D540-0B14-39A7F8A6FFF1}"/>
              </a:ext>
            </a:extLst>
          </p:cNvPr>
          <p:cNvSpPr>
            <a:spLocks noGrp="1"/>
          </p:cNvSpPr>
          <p:nvPr>
            <p:ph type="title"/>
          </p:nvPr>
        </p:nvSpPr>
        <p:spPr>
          <a:xfrm>
            <a:off x="1251678" y="382385"/>
            <a:ext cx="10178322" cy="1492132"/>
          </a:xfrm>
        </p:spPr>
        <p:txBody>
          <a:bodyPr/>
          <a:lstStyle/>
          <a:p>
            <a:r>
              <a:rPr lang="ca-ES" dirty="0"/>
              <a:t>El taller (V)</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9CF864C4-8E20-A162-9247-9672F18F4073}"/>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401991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9339-4C6F-61A2-7C12-75540513916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1014E2-993D-2D35-5E8A-04CC77966B60}"/>
              </a:ext>
            </a:extLst>
          </p:cNvPr>
          <p:cNvSpPr>
            <a:spLocks noGrp="1"/>
          </p:cNvSpPr>
          <p:nvPr>
            <p:ph idx="1"/>
          </p:nvPr>
        </p:nvSpPr>
        <p:spPr>
          <a:xfrm>
            <a:off x="1251678" y="1506194"/>
            <a:ext cx="5469964" cy="3940844"/>
          </a:xfrm>
        </p:spPr>
        <p:txBody>
          <a:bodyPr>
            <a:noAutofit/>
          </a:bodyPr>
          <a:lstStyle/>
          <a:p>
            <a:r>
              <a:rPr lang="es-ES" sz="3200" dirty="0" err="1"/>
              <a:t>Presentació</a:t>
            </a:r>
            <a:endParaRPr lang="es-ES" sz="3200" dirty="0"/>
          </a:p>
          <a:p>
            <a:r>
              <a:rPr lang="es-ES" sz="3200" dirty="0" err="1"/>
              <a:t>Els</a:t>
            </a:r>
            <a:r>
              <a:rPr lang="es-ES" sz="3200" dirty="0"/>
              <a:t> </a:t>
            </a:r>
            <a:r>
              <a:rPr lang="es-ES" sz="3200" dirty="0" err="1"/>
              <a:t>fragments</a:t>
            </a:r>
            <a:r>
              <a:rPr lang="es-ES" sz="3200" dirty="0"/>
              <a:t> </a:t>
            </a:r>
            <a:r>
              <a:rPr lang="es-ES" sz="3200" dirty="0" err="1"/>
              <a:t>traduïts</a:t>
            </a:r>
            <a:endParaRPr lang="es-ES" sz="3200" dirty="0"/>
          </a:p>
          <a:p>
            <a:r>
              <a:rPr lang="es-ES" sz="3200" dirty="0" err="1"/>
              <a:t>Re-traducció</a:t>
            </a:r>
            <a:r>
              <a:rPr lang="es-ES" sz="3200" dirty="0"/>
              <a:t> al </a:t>
            </a:r>
            <a:r>
              <a:rPr lang="es-ES" sz="3200" dirty="0" err="1"/>
              <a:t>francès</a:t>
            </a:r>
            <a:endParaRPr lang="es-ES" sz="3200" dirty="0"/>
          </a:p>
          <a:p>
            <a:r>
              <a:rPr lang="es-ES" sz="3200" dirty="0" err="1"/>
              <a:t>Treball</a:t>
            </a:r>
            <a:r>
              <a:rPr lang="es-ES" sz="3200" dirty="0"/>
              <a:t> </a:t>
            </a:r>
            <a:r>
              <a:rPr lang="es-ES" sz="3200" dirty="0" err="1"/>
              <a:t>d’intercomprensió</a:t>
            </a:r>
            <a:endParaRPr lang="es-ES" sz="3200" dirty="0"/>
          </a:p>
          <a:p>
            <a:r>
              <a:rPr lang="es-ES" sz="3200" dirty="0"/>
              <a:t>Posada en </a:t>
            </a:r>
            <a:r>
              <a:rPr lang="es-ES" sz="3200" dirty="0" err="1"/>
              <a:t>comú</a:t>
            </a:r>
            <a:endParaRPr lang="es-ES" sz="3200" dirty="0"/>
          </a:p>
          <a:p>
            <a:r>
              <a:rPr lang="es-ES" sz="3200" b="1" dirty="0" err="1"/>
              <a:t>Elaboració</a:t>
            </a:r>
            <a:r>
              <a:rPr lang="es-ES" sz="3200" b="1" dirty="0"/>
              <a:t> de </a:t>
            </a:r>
            <a:r>
              <a:rPr lang="es-ES" sz="3200" b="1" dirty="0" err="1"/>
              <a:t>cartells</a:t>
            </a:r>
            <a:endParaRPr lang="es-ES" sz="3200" b="1" dirty="0"/>
          </a:p>
          <a:p>
            <a:r>
              <a:rPr lang="es-ES" sz="3200" dirty="0"/>
              <a:t>Lectura en </a:t>
            </a:r>
            <a:r>
              <a:rPr lang="es-ES" sz="3200" dirty="0" err="1"/>
              <a:t>veu</a:t>
            </a:r>
            <a:r>
              <a:rPr lang="es-ES" sz="3200" dirty="0"/>
              <a:t> alta</a:t>
            </a:r>
          </a:p>
        </p:txBody>
      </p:sp>
      <p:sp>
        <p:nvSpPr>
          <p:cNvPr id="12" name="Título 1">
            <a:extLst>
              <a:ext uri="{FF2B5EF4-FFF2-40B4-BE49-F238E27FC236}">
                <a16:creationId xmlns:a16="http://schemas.microsoft.com/office/drawing/2014/main" id="{C8929022-82A0-DEFF-5F36-B39782CE96B8}"/>
              </a:ext>
            </a:extLst>
          </p:cNvPr>
          <p:cNvSpPr>
            <a:spLocks noGrp="1"/>
          </p:cNvSpPr>
          <p:nvPr>
            <p:ph type="title"/>
          </p:nvPr>
        </p:nvSpPr>
        <p:spPr>
          <a:xfrm>
            <a:off x="1251678" y="382385"/>
            <a:ext cx="10178322" cy="1492132"/>
          </a:xfrm>
        </p:spPr>
        <p:txBody>
          <a:bodyPr/>
          <a:lstStyle/>
          <a:p>
            <a:r>
              <a:rPr lang="ca-ES" dirty="0"/>
              <a:t>El taller (VI)</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B7A86BAA-A797-3B44-F69E-7D7152D6801D}"/>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27526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8C6BC-4081-2888-B747-BF90BC3CA72D}"/>
            </a:ext>
          </a:extLst>
        </p:cNvPr>
        <p:cNvGrpSpPr/>
        <p:nvPr/>
      </p:nvGrpSpPr>
      <p:grpSpPr>
        <a:xfrm>
          <a:off x="0" y="0"/>
          <a:ext cx="0" cy="0"/>
          <a:chOff x="0" y="0"/>
          <a:chExt cx="0" cy="0"/>
        </a:xfrm>
      </p:grpSpPr>
      <p:pic>
        <p:nvPicPr>
          <p:cNvPr id="11" name="Imagen 10" descr="Texto, Carta&#10;&#10;El contenido generado por IA puede ser incorrecto.">
            <a:extLst>
              <a:ext uri="{FF2B5EF4-FFF2-40B4-BE49-F238E27FC236}">
                <a16:creationId xmlns:a16="http://schemas.microsoft.com/office/drawing/2014/main" id="{3362DCF0-8606-6431-5589-6E29B98CF632}"/>
              </a:ext>
            </a:extLst>
          </p:cNvPr>
          <p:cNvPicPr>
            <a:picLocks noChangeAspect="1"/>
          </p:cNvPicPr>
          <p:nvPr/>
        </p:nvPicPr>
        <p:blipFill>
          <a:blip r:embed="rId3">
            <a:extLst>
              <a:ext uri="{28A0092B-C50C-407E-A947-70E740481C1C}">
                <a14:useLocalDpi xmlns:a14="http://schemas.microsoft.com/office/drawing/2010/main" val="0"/>
              </a:ext>
            </a:extLst>
          </a:blip>
          <a:srcRect t="9371" r="1" b="39675"/>
          <a:stretch>
            <a:fillRect/>
          </a:stretch>
        </p:blipFill>
        <p:spPr>
          <a:xfrm>
            <a:off x="4166504" y="10"/>
            <a:ext cx="8025495" cy="3067040"/>
          </a:xfrm>
          <a:prstGeom prst="rect">
            <a:avLst/>
          </a:prstGeom>
        </p:spPr>
      </p:pic>
      <p:pic>
        <p:nvPicPr>
          <p:cNvPr id="16" name="Imagen 15" descr="Texto, Carta&#10;&#10;El contenido generado por IA puede ser incorrecto.">
            <a:extLst>
              <a:ext uri="{FF2B5EF4-FFF2-40B4-BE49-F238E27FC236}">
                <a16:creationId xmlns:a16="http://schemas.microsoft.com/office/drawing/2014/main" id="{0FB32050-A93E-23E4-142B-DA2EA1A1CB03}"/>
              </a:ext>
            </a:extLst>
          </p:cNvPr>
          <p:cNvPicPr>
            <a:picLocks noChangeAspect="1"/>
          </p:cNvPicPr>
          <p:nvPr/>
        </p:nvPicPr>
        <p:blipFill>
          <a:blip r:embed="rId4">
            <a:extLst>
              <a:ext uri="{28A0092B-C50C-407E-A947-70E740481C1C}">
                <a14:useLocalDpi xmlns:a14="http://schemas.microsoft.com/office/drawing/2010/main" val="0"/>
              </a:ext>
            </a:extLst>
          </a:blip>
          <a:srcRect t="21416" r="-2" b="29348"/>
          <a:stretch>
            <a:fillRect/>
          </a:stretch>
        </p:blipFill>
        <p:spPr>
          <a:xfrm>
            <a:off x="20" y="3790950"/>
            <a:ext cx="8305780" cy="3067051"/>
          </a:xfrm>
          <a:prstGeom prst="rect">
            <a:avLst/>
          </a:prstGeom>
        </p:spPr>
      </p:pic>
      <p:sp>
        <p:nvSpPr>
          <p:cNvPr id="21" name="Freeform: Shape 20">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n 13" descr="Texto, Carta&#10;&#10;El contenido generado por IA puede ser incorrecto.">
            <a:extLst>
              <a:ext uri="{FF2B5EF4-FFF2-40B4-BE49-F238E27FC236}">
                <a16:creationId xmlns:a16="http://schemas.microsoft.com/office/drawing/2014/main" id="{D2821145-7F0A-B807-6AC7-3DE7125AA8CF}"/>
              </a:ext>
            </a:extLst>
          </p:cNvPr>
          <p:cNvPicPr>
            <a:picLocks noChangeAspect="1"/>
          </p:cNvPicPr>
          <p:nvPr/>
        </p:nvPicPr>
        <p:blipFill>
          <a:blip r:embed="rId5">
            <a:extLst>
              <a:ext uri="{28A0092B-C50C-407E-A947-70E740481C1C}">
                <a14:useLocalDpi xmlns:a14="http://schemas.microsoft.com/office/drawing/2010/main" val="0"/>
              </a:ext>
            </a:extLst>
          </a:blip>
          <a:srcRect t="8200" r="2" b="21263"/>
          <a:stretch>
            <a:fillRect/>
          </a:stretch>
        </p:blipFill>
        <p:spPr>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23" name="Freeform: Shape 22">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n 8" descr="Una puerta blanca&#10;&#10;El contenido generado por IA puede ser incorrecto.">
            <a:extLst>
              <a:ext uri="{FF2B5EF4-FFF2-40B4-BE49-F238E27FC236}">
                <a16:creationId xmlns:a16="http://schemas.microsoft.com/office/drawing/2014/main" id="{8968D386-BC8F-569C-989F-91977EBB57D3}"/>
              </a:ext>
            </a:extLst>
          </p:cNvPr>
          <p:cNvPicPr>
            <a:picLocks noChangeAspect="1"/>
          </p:cNvPicPr>
          <p:nvPr/>
        </p:nvPicPr>
        <p:blipFill>
          <a:blip r:embed="rId6">
            <a:extLst>
              <a:ext uri="{28A0092B-C50C-407E-A947-70E740481C1C}">
                <a14:useLocalDpi xmlns:a14="http://schemas.microsoft.com/office/drawing/2010/main" val="0"/>
              </a:ext>
            </a:extLst>
          </a:blip>
          <a:srcRect l="4390" r="9714"/>
          <a:stretch>
            <a:fillRect/>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25" name="Oval 2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descr="Un grupo de folletos sobre una superficie de madera&#10;&#10;El contenido generado por IA puede ser incorrecto.">
            <a:extLst>
              <a:ext uri="{FF2B5EF4-FFF2-40B4-BE49-F238E27FC236}">
                <a16:creationId xmlns:a16="http://schemas.microsoft.com/office/drawing/2014/main" id="{052CE540-51E7-DAE7-4FBD-7DBB40C4F8C2}"/>
              </a:ext>
            </a:extLst>
          </p:cNvPr>
          <p:cNvPicPr>
            <a:picLocks noChangeAspect="1"/>
          </p:cNvPicPr>
          <p:nvPr/>
        </p:nvPicPr>
        <p:blipFill>
          <a:blip r:embed="rId7">
            <a:extLst>
              <a:ext uri="{28A0092B-C50C-407E-A947-70E740481C1C}">
                <a14:useLocalDpi xmlns:a14="http://schemas.microsoft.com/office/drawing/2010/main" val="0"/>
              </a:ext>
            </a:extLst>
          </a:blip>
          <a:srcRect t="7866" r="3" b="17136"/>
          <a:stretch>
            <a:fillRect/>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Tree>
    <p:extLst>
      <p:ext uri="{BB962C8B-B14F-4D97-AF65-F5344CB8AC3E}">
        <p14:creationId xmlns:p14="http://schemas.microsoft.com/office/powerpoint/2010/main" val="355468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A850-DCD6-4619-1059-0BE6B29CC45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85CC2C-AE73-5BA3-328B-F0FBBA6A8E74}"/>
              </a:ext>
            </a:extLst>
          </p:cNvPr>
          <p:cNvSpPr>
            <a:spLocks noGrp="1"/>
          </p:cNvSpPr>
          <p:nvPr>
            <p:ph idx="1"/>
          </p:nvPr>
        </p:nvSpPr>
        <p:spPr>
          <a:xfrm>
            <a:off x="1251678" y="1506194"/>
            <a:ext cx="5469964" cy="3940844"/>
          </a:xfrm>
        </p:spPr>
        <p:txBody>
          <a:bodyPr>
            <a:noAutofit/>
          </a:bodyPr>
          <a:lstStyle/>
          <a:p>
            <a:r>
              <a:rPr lang="es-ES" sz="3200" dirty="0" err="1"/>
              <a:t>Presentació</a:t>
            </a:r>
            <a:endParaRPr lang="es-ES" sz="3200" dirty="0"/>
          </a:p>
          <a:p>
            <a:r>
              <a:rPr lang="es-ES" sz="3200" dirty="0" err="1"/>
              <a:t>Els</a:t>
            </a:r>
            <a:r>
              <a:rPr lang="es-ES" sz="3200" dirty="0"/>
              <a:t> </a:t>
            </a:r>
            <a:r>
              <a:rPr lang="es-ES" sz="3200" dirty="0" err="1"/>
              <a:t>fragments</a:t>
            </a:r>
            <a:r>
              <a:rPr lang="es-ES" sz="3200" dirty="0"/>
              <a:t> </a:t>
            </a:r>
            <a:r>
              <a:rPr lang="es-ES" sz="3200" dirty="0" err="1"/>
              <a:t>traduïts</a:t>
            </a:r>
            <a:endParaRPr lang="es-ES" sz="3200" dirty="0"/>
          </a:p>
          <a:p>
            <a:r>
              <a:rPr lang="es-ES" sz="3200" dirty="0" err="1"/>
              <a:t>Re-traducció</a:t>
            </a:r>
            <a:r>
              <a:rPr lang="es-ES" sz="3200" dirty="0"/>
              <a:t> al </a:t>
            </a:r>
            <a:r>
              <a:rPr lang="es-ES" sz="3200" dirty="0" err="1"/>
              <a:t>francès</a:t>
            </a:r>
            <a:endParaRPr lang="es-ES" sz="3200" dirty="0"/>
          </a:p>
          <a:p>
            <a:r>
              <a:rPr lang="es-ES" sz="3200" dirty="0" err="1"/>
              <a:t>Treball</a:t>
            </a:r>
            <a:r>
              <a:rPr lang="es-ES" sz="3200" dirty="0"/>
              <a:t> </a:t>
            </a:r>
            <a:r>
              <a:rPr lang="es-ES" sz="3200" dirty="0" err="1"/>
              <a:t>d’intercomprensió</a:t>
            </a:r>
            <a:endParaRPr lang="es-ES" sz="3200" dirty="0"/>
          </a:p>
          <a:p>
            <a:r>
              <a:rPr lang="es-ES" sz="3200" dirty="0"/>
              <a:t>Posada en </a:t>
            </a:r>
            <a:r>
              <a:rPr lang="es-ES" sz="3200" dirty="0" err="1"/>
              <a:t>comú</a:t>
            </a:r>
            <a:endParaRPr lang="es-ES" sz="3200" dirty="0"/>
          </a:p>
          <a:p>
            <a:r>
              <a:rPr lang="es-ES" sz="3200" dirty="0" err="1"/>
              <a:t>Elaboració</a:t>
            </a:r>
            <a:r>
              <a:rPr lang="es-ES" sz="3200" dirty="0"/>
              <a:t> de </a:t>
            </a:r>
            <a:r>
              <a:rPr lang="es-ES" sz="3200" dirty="0" err="1"/>
              <a:t>cartells</a:t>
            </a:r>
            <a:endParaRPr lang="es-ES" sz="3200" dirty="0"/>
          </a:p>
          <a:p>
            <a:r>
              <a:rPr lang="es-ES" sz="3200" b="1" dirty="0"/>
              <a:t>Lectura en </a:t>
            </a:r>
            <a:r>
              <a:rPr lang="es-ES" sz="3200" b="1" dirty="0" err="1"/>
              <a:t>veu</a:t>
            </a:r>
            <a:r>
              <a:rPr lang="es-ES" sz="3200" b="1" dirty="0"/>
              <a:t> alta</a:t>
            </a:r>
          </a:p>
        </p:txBody>
      </p:sp>
      <p:sp>
        <p:nvSpPr>
          <p:cNvPr id="12" name="Título 1">
            <a:extLst>
              <a:ext uri="{FF2B5EF4-FFF2-40B4-BE49-F238E27FC236}">
                <a16:creationId xmlns:a16="http://schemas.microsoft.com/office/drawing/2014/main" id="{20010712-61F0-F155-3B50-A146662268CD}"/>
              </a:ext>
            </a:extLst>
          </p:cNvPr>
          <p:cNvSpPr>
            <a:spLocks noGrp="1"/>
          </p:cNvSpPr>
          <p:nvPr>
            <p:ph type="title"/>
          </p:nvPr>
        </p:nvSpPr>
        <p:spPr>
          <a:xfrm>
            <a:off x="1251678" y="382385"/>
            <a:ext cx="10178322" cy="1492132"/>
          </a:xfrm>
        </p:spPr>
        <p:txBody>
          <a:bodyPr/>
          <a:lstStyle/>
          <a:p>
            <a:r>
              <a:rPr lang="ca-ES" dirty="0"/>
              <a:t>El taller (VII)</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C0F862EB-A4C3-0996-D7E9-7802977D1773}"/>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90325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55F5-4960-9FB4-27D7-4915933EB88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87B835-CCA5-596A-4934-B64AFF6250B2}"/>
              </a:ext>
            </a:extLst>
          </p:cNvPr>
          <p:cNvSpPr>
            <a:spLocks noGrp="1"/>
          </p:cNvSpPr>
          <p:nvPr>
            <p:ph idx="1"/>
          </p:nvPr>
        </p:nvSpPr>
        <p:spPr>
          <a:xfrm>
            <a:off x="1251677" y="1506194"/>
            <a:ext cx="6700831" cy="3940844"/>
          </a:xfrm>
        </p:spPr>
        <p:txBody>
          <a:bodyPr>
            <a:noAutofit/>
          </a:bodyPr>
          <a:lstStyle/>
          <a:p>
            <a:r>
              <a:rPr lang="es-ES" sz="3200" dirty="0" err="1"/>
              <a:t>Feed</a:t>
            </a:r>
            <a:r>
              <a:rPr lang="es-ES" sz="3200" dirty="0"/>
              <a:t>-back </a:t>
            </a:r>
            <a:r>
              <a:rPr lang="es-ES" sz="3200" dirty="0" err="1"/>
              <a:t>positiu</a:t>
            </a:r>
            <a:r>
              <a:rPr lang="es-ES" sz="3200" dirty="0"/>
              <a:t> </a:t>
            </a:r>
            <a:r>
              <a:rPr lang="es-ES" sz="3200" dirty="0" err="1"/>
              <a:t>prof.</a:t>
            </a:r>
            <a:r>
              <a:rPr lang="es-ES" sz="3200" dirty="0"/>
              <a:t>/</a:t>
            </a:r>
            <a:r>
              <a:rPr lang="es-ES" sz="3200" dirty="0" err="1"/>
              <a:t>alumn</a:t>
            </a:r>
            <a:r>
              <a:rPr lang="es-ES" sz="3200" dirty="0"/>
              <a:t>.</a:t>
            </a:r>
          </a:p>
          <a:p>
            <a:r>
              <a:rPr lang="es-ES" sz="3200" dirty="0" err="1"/>
              <a:t>Procés</a:t>
            </a:r>
            <a:r>
              <a:rPr lang="es-ES" sz="3200" dirty="0"/>
              <a:t> </a:t>
            </a:r>
            <a:r>
              <a:rPr lang="es-ES" sz="3200" dirty="0" err="1"/>
              <a:t>reflexiu</a:t>
            </a:r>
            <a:endParaRPr lang="es-ES" sz="3200" dirty="0"/>
          </a:p>
          <a:p>
            <a:r>
              <a:rPr lang="es-ES" sz="3200" dirty="0" err="1"/>
              <a:t>Adaptació</a:t>
            </a:r>
            <a:r>
              <a:rPr lang="es-ES" sz="3200" dirty="0"/>
              <a:t> per </a:t>
            </a:r>
            <a:r>
              <a:rPr lang="es-ES" sz="3200" dirty="0" err="1"/>
              <a:t>nivells</a:t>
            </a:r>
            <a:r>
              <a:rPr lang="es-ES" sz="3200" dirty="0"/>
              <a:t> i </a:t>
            </a:r>
            <a:r>
              <a:rPr lang="es-ES" sz="3200" dirty="0" err="1"/>
              <a:t>interessos</a:t>
            </a:r>
            <a:endParaRPr lang="es-ES" sz="3200" dirty="0"/>
          </a:p>
          <a:p>
            <a:r>
              <a:rPr lang="es-ES" sz="3200" dirty="0" err="1"/>
              <a:t>Motivació</a:t>
            </a:r>
            <a:r>
              <a:rPr lang="es-ES" sz="3200" dirty="0"/>
              <a:t> per seguir </a:t>
            </a:r>
            <a:r>
              <a:rPr lang="es-ES" sz="3200" dirty="0" err="1"/>
              <a:t>aprenent</a:t>
            </a:r>
            <a:endParaRPr lang="es-ES" sz="3200" dirty="0"/>
          </a:p>
          <a:p>
            <a:r>
              <a:rPr lang="es-ES" sz="3200" dirty="0" err="1"/>
              <a:t>Dinamització</a:t>
            </a:r>
            <a:r>
              <a:rPr lang="es-ES" sz="3200" dirty="0"/>
              <a:t> </a:t>
            </a:r>
            <a:r>
              <a:rPr lang="es-ES" sz="3200" dirty="0" err="1"/>
              <a:t>dels</a:t>
            </a:r>
            <a:r>
              <a:rPr lang="es-ES" sz="3200" dirty="0"/>
              <a:t> </a:t>
            </a:r>
            <a:r>
              <a:rPr lang="es-ES" sz="3200" dirty="0" err="1"/>
              <a:t>estudis</a:t>
            </a:r>
            <a:r>
              <a:rPr lang="es-ES" sz="3200" dirty="0"/>
              <a:t> de </a:t>
            </a:r>
            <a:r>
              <a:rPr lang="es-ES" sz="3200" dirty="0" err="1"/>
              <a:t>llengües</a:t>
            </a:r>
            <a:endParaRPr lang="es-ES" sz="3200" dirty="0"/>
          </a:p>
        </p:txBody>
      </p:sp>
      <p:sp>
        <p:nvSpPr>
          <p:cNvPr id="12" name="Título 1">
            <a:extLst>
              <a:ext uri="{FF2B5EF4-FFF2-40B4-BE49-F238E27FC236}">
                <a16:creationId xmlns:a16="http://schemas.microsoft.com/office/drawing/2014/main" id="{78806F60-6539-40FB-1B2A-C43F93407AA1}"/>
              </a:ext>
            </a:extLst>
          </p:cNvPr>
          <p:cNvSpPr>
            <a:spLocks noGrp="1"/>
          </p:cNvSpPr>
          <p:nvPr>
            <p:ph type="title"/>
          </p:nvPr>
        </p:nvSpPr>
        <p:spPr>
          <a:xfrm>
            <a:off x="1251678" y="382385"/>
            <a:ext cx="10178322" cy="1492132"/>
          </a:xfrm>
        </p:spPr>
        <p:txBody>
          <a:bodyPr/>
          <a:lstStyle/>
          <a:p>
            <a:r>
              <a:rPr lang="ca-ES" dirty="0"/>
              <a:t>CONCLUSIONS</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B9792F61-9220-3A34-430A-12447C65E5AF}"/>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98060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4DE4-8773-5358-ADC7-65685F65DD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D5AE6A-78E9-AF2F-3B8B-8E64B97ACF40}"/>
              </a:ext>
            </a:extLst>
          </p:cNvPr>
          <p:cNvSpPr>
            <a:spLocks noGrp="1"/>
          </p:cNvSpPr>
          <p:nvPr>
            <p:ph type="title"/>
          </p:nvPr>
        </p:nvSpPr>
        <p:spPr/>
        <p:txBody>
          <a:bodyPr/>
          <a:lstStyle/>
          <a:p>
            <a:r>
              <a:rPr lang="ca-ES" dirty="0"/>
              <a:t>El Centre de </a:t>
            </a:r>
            <a:r>
              <a:rPr lang="ca-ES" dirty="0" err="1"/>
              <a:t>langues</a:t>
            </a:r>
            <a:r>
              <a:rPr lang="ca-ES" dirty="0"/>
              <a:t> de la U-</a:t>
            </a:r>
            <a:r>
              <a:rPr lang="ca-ES" dirty="0" err="1"/>
              <a:t>lille</a:t>
            </a:r>
            <a:endParaRPr lang="es-ES" dirty="0"/>
          </a:p>
        </p:txBody>
      </p:sp>
      <p:sp>
        <p:nvSpPr>
          <p:cNvPr id="3" name="Marcador de contenido 2">
            <a:extLst>
              <a:ext uri="{FF2B5EF4-FFF2-40B4-BE49-F238E27FC236}">
                <a16:creationId xmlns:a16="http://schemas.microsoft.com/office/drawing/2014/main" id="{48251195-E99F-6CB2-A6BE-F2D9610CF438}"/>
              </a:ext>
            </a:extLst>
          </p:cNvPr>
          <p:cNvSpPr>
            <a:spLocks noGrp="1"/>
          </p:cNvSpPr>
          <p:nvPr>
            <p:ph idx="1"/>
          </p:nvPr>
        </p:nvSpPr>
        <p:spPr>
          <a:xfrm>
            <a:off x="1251678" y="1789471"/>
            <a:ext cx="10178322" cy="4090121"/>
          </a:xfrm>
        </p:spPr>
        <p:txBody>
          <a:bodyPr>
            <a:noAutofit/>
          </a:bodyPr>
          <a:lstStyle/>
          <a:p>
            <a:r>
              <a:rPr lang="es-ES" sz="3200" dirty="0"/>
              <a:t>CLIL </a:t>
            </a:r>
            <a:r>
              <a:rPr lang="es-ES" sz="3200" dirty="0">
                <a:sym typeface="Wingdings" panose="05000000000000000000" pitchFamily="2" charset="2"/>
              </a:rPr>
              <a:t> Centre de </a:t>
            </a:r>
            <a:r>
              <a:rPr lang="es-ES" sz="3200" dirty="0" err="1">
                <a:sym typeface="Wingdings" panose="05000000000000000000" pitchFamily="2" charset="2"/>
              </a:rPr>
              <a:t>Langues</a:t>
            </a:r>
            <a:r>
              <a:rPr lang="es-ES" sz="3200" dirty="0">
                <a:sym typeface="Wingdings" panose="05000000000000000000" pitchFamily="2" charset="2"/>
              </a:rPr>
              <a:t> de </a:t>
            </a:r>
            <a:r>
              <a:rPr lang="es-ES" sz="3200" dirty="0" err="1">
                <a:sym typeface="Wingdings" panose="05000000000000000000" pitchFamily="2" charset="2"/>
              </a:rPr>
              <a:t>l’Université</a:t>
            </a:r>
            <a:r>
              <a:rPr lang="es-ES" sz="3200" dirty="0">
                <a:sym typeface="Wingdings" panose="05000000000000000000" pitchFamily="2" charset="2"/>
              </a:rPr>
              <a:t> de Lille</a:t>
            </a:r>
            <a:endParaRPr lang="es-ES" sz="3200" dirty="0"/>
          </a:p>
          <a:p>
            <a:r>
              <a:rPr lang="es-ES" sz="3200" dirty="0"/>
              <a:t>CRL </a:t>
            </a:r>
            <a:r>
              <a:rPr lang="es-ES" sz="3200" dirty="0">
                <a:sym typeface="Wingdings" panose="05000000000000000000" pitchFamily="2" charset="2"/>
              </a:rPr>
              <a:t> Centre de </a:t>
            </a:r>
            <a:r>
              <a:rPr lang="es-ES" sz="3200" dirty="0" err="1">
                <a:sym typeface="Wingdings" panose="05000000000000000000" pitchFamily="2" charset="2"/>
              </a:rPr>
              <a:t>Ressources</a:t>
            </a:r>
            <a:r>
              <a:rPr lang="es-ES" sz="3200" dirty="0">
                <a:sym typeface="Wingdings" panose="05000000000000000000" pitchFamily="2" charset="2"/>
              </a:rPr>
              <a:t> en </a:t>
            </a:r>
            <a:r>
              <a:rPr lang="es-ES" sz="3200" dirty="0" err="1">
                <a:sym typeface="Wingdings" panose="05000000000000000000" pitchFamily="2" charset="2"/>
              </a:rPr>
              <a:t>Langues</a:t>
            </a:r>
            <a:endParaRPr lang="es-ES" sz="3200" dirty="0"/>
          </a:p>
          <a:p>
            <a:r>
              <a:rPr lang="es-ES" sz="3200" dirty="0"/>
              <a:t>Programa de </a:t>
            </a:r>
            <a:r>
              <a:rPr lang="es-ES" sz="3200" dirty="0" err="1"/>
              <a:t>tutories</a:t>
            </a:r>
            <a:r>
              <a:rPr lang="es-ES" sz="3200" dirty="0"/>
              <a:t> </a:t>
            </a:r>
            <a:r>
              <a:rPr lang="es-ES" sz="3200" dirty="0">
                <a:sym typeface="Wingdings" panose="05000000000000000000" pitchFamily="2" charset="2"/>
              </a:rPr>
              <a:t> 10h/semestre</a:t>
            </a:r>
          </a:p>
          <a:p>
            <a:r>
              <a:rPr lang="es-ES" sz="3200" dirty="0" err="1"/>
              <a:t>Tallers</a:t>
            </a:r>
            <a:r>
              <a:rPr lang="es-ES" sz="3200" dirty="0"/>
              <a:t> </a:t>
            </a:r>
            <a:r>
              <a:rPr lang="es-ES" sz="3200" dirty="0">
                <a:sym typeface="Wingdings" panose="05000000000000000000" pitchFamily="2" charset="2"/>
              </a:rPr>
              <a:t> 3h/semestre</a:t>
            </a:r>
            <a:endParaRPr lang="es-ES" sz="3200" dirty="0"/>
          </a:p>
        </p:txBody>
      </p:sp>
      <p:pic>
        <p:nvPicPr>
          <p:cNvPr id="6" name="Imagen 5" descr="Una caricatura de una persona&#10;&#10;El contenido generado por IA puede ser incorrecto.">
            <a:extLst>
              <a:ext uri="{FF2B5EF4-FFF2-40B4-BE49-F238E27FC236}">
                <a16:creationId xmlns:a16="http://schemas.microsoft.com/office/drawing/2014/main" id="{DFD0A0BA-F82A-CE41-01CB-AE1752E98761}"/>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35338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22BAD41-92D8-780E-29C3-12F0E3E86BEB}"/>
            </a:ext>
          </a:extLst>
        </p:cNvPr>
        <p:cNvGrpSpPr/>
        <p:nvPr/>
      </p:nvGrpSpPr>
      <p:grpSpPr>
        <a:xfrm>
          <a:off x="0" y="0"/>
          <a:ext cx="0" cy="0"/>
          <a:chOff x="0" y="0"/>
          <a:chExt cx="0" cy="0"/>
        </a:xfrm>
      </p:grpSpPr>
      <p:sp>
        <p:nvSpPr>
          <p:cNvPr id="16" name="Rectangle 9">
            <a:extLst>
              <a:ext uri="{FF2B5EF4-FFF2-40B4-BE49-F238E27FC236}">
                <a16:creationId xmlns:a16="http://schemas.microsoft.com/office/drawing/2014/main" id="{70C17DEE-70B4-F4A7-CD11-F5D05BC5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9A86D1-CAAF-EE24-F2A7-B4A5AF5CDD67}"/>
              </a:ext>
            </a:extLst>
          </p:cNvPr>
          <p:cNvSpPr>
            <a:spLocks noGrp="1"/>
          </p:cNvSpPr>
          <p:nvPr>
            <p:ph type="ctrTitle"/>
          </p:nvPr>
        </p:nvSpPr>
        <p:spPr>
          <a:xfrm>
            <a:off x="228601" y="624511"/>
            <a:ext cx="6465920" cy="4504620"/>
          </a:xfrm>
        </p:spPr>
        <p:txBody>
          <a:bodyPr>
            <a:normAutofit/>
          </a:bodyPr>
          <a:lstStyle/>
          <a:p>
            <a:r>
              <a:rPr lang="ca-ES" sz="5000" cap="none">
                <a:latin typeface="+mn-lt"/>
              </a:rPr>
              <a:t>Ensenyament i intercomprensió de llengües </a:t>
            </a:r>
            <a:br>
              <a:rPr lang="ca-ES" sz="6000" cap="none">
                <a:latin typeface="+mn-lt"/>
              </a:rPr>
            </a:br>
            <a:br>
              <a:rPr lang="ca-ES" sz="6000" cap="none">
                <a:latin typeface="+mn-lt"/>
              </a:rPr>
            </a:br>
            <a:r>
              <a:rPr lang="ca-ES" sz="3200" cap="none">
                <a:latin typeface="+mn-lt"/>
              </a:rPr>
              <a:t>Una proposta a partir </a:t>
            </a:r>
            <a:br>
              <a:rPr lang="ca-ES" sz="3200" cap="none">
                <a:latin typeface="+mn-lt"/>
              </a:rPr>
            </a:br>
            <a:r>
              <a:rPr lang="ca-ES" sz="3200" cap="none">
                <a:latin typeface="+mn-lt"/>
              </a:rPr>
              <a:t>d’</a:t>
            </a:r>
            <a:r>
              <a:rPr lang="ca-ES" sz="3200" i="1" cap="none">
                <a:latin typeface="+mn-lt"/>
              </a:rPr>
              <a:t>El petit príncep</a:t>
            </a:r>
            <a:endParaRPr lang="es-ES" sz="3200" i="1" dirty="0">
              <a:latin typeface="+mn-lt"/>
            </a:endParaRPr>
          </a:p>
        </p:txBody>
      </p:sp>
      <p:sp>
        <p:nvSpPr>
          <p:cNvPr id="3" name="Subtítulo 2">
            <a:extLst>
              <a:ext uri="{FF2B5EF4-FFF2-40B4-BE49-F238E27FC236}">
                <a16:creationId xmlns:a16="http://schemas.microsoft.com/office/drawing/2014/main" id="{CA01F036-57AD-B282-FEDA-945A568D7699}"/>
              </a:ext>
            </a:extLst>
          </p:cNvPr>
          <p:cNvSpPr>
            <a:spLocks noGrp="1"/>
          </p:cNvSpPr>
          <p:nvPr>
            <p:ph type="subTitle" idx="1"/>
          </p:nvPr>
        </p:nvSpPr>
        <p:spPr>
          <a:xfrm>
            <a:off x="643157" y="5572664"/>
            <a:ext cx="5877385" cy="841803"/>
          </a:xfrm>
        </p:spPr>
        <p:txBody>
          <a:bodyPr>
            <a:noAutofit/>
          </a:bodyPr>
          <a:lstStyle/>
          <a:p>
            <a:r>
              <a:rPr lang="ca-ES" sz="1800" cap="none">
                <a:solidFill>
                  <a:schemeClr val="bg2"/>
                </a:solidFill>
              </a:rPr>
              <a:t>Albert Tomàs Monsó</a:t>
            </a:r>
          </a:p>
          <a:p>
            <a:r>
              <a:rPr lang="ca-ES" sz="1800" cap="none">
                <a:solidFill>
                  <a:schemeClr val="bg2"/>
                </a:solidFill>
              </a:rPr>
              <a:t>Université de Lille</a:t>
            </a:r>
          </a:p>
          <a:p>
            <a:r>
              <a:rPr lang="ca-ES" sz="1800" cap="none">
                <a:solidFill>
                  <a:schemeClr val="bg2"/>
                </a:solidFill>
              </a:rPr>
              <a:t>Castelló 2025</a:t>
            </a:r>
            <a:endParaRPr lang="es-ES" sz="1800" cap="none" dirty="0">
              <a:solidFill>
                <a:schemeClr val="bg2"/>
              </a:solidFill>
            </a:endParaRPr>
          </a:p>
        </p:txBody>
      </p:sp>
      <p:sp>
        <p:nvSpPr>
          <p:cNvPr id="17" name="Freeform: Shape 11">
            <a:extLst>
              <a:ext uri="{FF2B5EF4-FFF2-40B4-BE49-F238E27FC236}">
                <a16:creationId xmlns:a16="http://schemas.microsoft.com/office/drawing/2014/main" id="{21F650BE-8CEB-2C5F-19E3-4074FFFDD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a caricatura de una persona&#10;&#10;El contenido generado por IA puede ser incorrecto.">
            <a:extLst>
              <a:ext uri="{FF2B5EF4-FFF2-40B4-BE49-F238E27FC236}">
                <a16:creationId xmlns:a16="http://schemas.microsoft.com/office/drawing/2014/main" id="{CD13748B-C129-A1F8-0564-4610131896D5}"/>
              </a:ext>
            </a:extLst>
          </p:cNvPr>
          <p:cNvPicPr>
            <a:picLocks noChangeAspect="1"/>
          </p:cNvPicPr>
          <p:nvPr/>
        </p:nvPicPr>
        <p:blipFill>
          <a:blip r:embed="rId3">
            <a:extLst>
              <a:ext uri="{28A0092B-C50C-407E-A947-70E740481C1C}">
                <a14:useLocalDpi xmlns:a14="http://schemas.microsoft.com/office/drawing/2010/main" val="0"/>
              </a:ext>
            </a:extLst>
          </a:blip>
          <a:srcRect l="19179" r="23435" b="-2"/>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pic>
        <p:nvPicPr>
          <p:cNvPr id="7" name="Imagen 6" descr="Logotipo, nombre de la empresa&#10;&#10;El contenido generado por IA puede ser incorrecto.">
            <a:extLst>
              <a:ext uri="{FF2B5EF4-FFF2-40B4-BE49-F238E27FC236}">
                <a16:creationId xmlns:a16="http://schemas.microsoft.com/office/drawing/2014/main" id="{E7A6B88E-426E-2458-C1E8-5A18CB485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5633442"/>
            <a:ext cx="1150137" cy="1002792"/>
          </a:xfrm>
          <a:prstGeom prst="rect">
            <a:avLst/>
          </a:prstGeom>
        </p:spPr>
      </p:pic>
    </p:spTree>
    <p:extLst>
      <p:ext uri="{BB962C8B-B14F-4D97-AF65-F5344CB8AC3E}">
        <p14:creationId xmlns:p14="http://schemas.microsoft.com/office/powerpoint/2010/main" val="258474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9349800-F051-AE20-1B7C-3F51E1F0074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2FAF5C-D847-DFA1-92C2-4DA9A192D710}"/>
              </a:ext>
            </a:extLst>
          </p:cNvPr>
          <p:cNvSpPr>
            <a:spLocks noGrp="1"/>
          </p:cNvSpPr>
          <p:nvPr>
            <p:ph idx="1"/>
          </p:nvPr>
        </p:nvSpPr>
        <p:spPr>
          <a:xfrm>
            <a:off x="1251679" y="1506194"/>
            <a:ext cx="5240562" cy="3940844"/>
          </a:xfrm>
        </p:spPr>
        <p:txBody>
          <a:bodyPr>
            <a:noAutofit/>
          </a:bodyPr>
          <a:lstStyle/>
          <a:p>
            <a:r>
              <a:rPr lang="es-ES" sz="3200" b="1" dirty="0" err="1"/>
              <a:t>Llengües</a:t>
            </a:r>
            <a:r>
              <a:rPr lang="es-ES" sz="3200" dirty="0"/>
              <a:t>: </a:t>
            </a:r>
            <a:r>
              <a:rPr lang="es-ES" sz="3200" dirty="0" err="1"/>
              <a:t>italià</a:t>
            </a:r>
            <a:r>
              <a:rPr lang="es-ES" sz="3200" dirty="0"/>
              <a:t>, </a:t>
            </a:r>
            <a:r>
              <a:rPr lang="es-ES" sz="3200" dirty="0" err="1"/>
              <a:t>grec</a:t>
            </a:r>
            <a:r>
              <a:rPr lang="es-ES" sz="3200" dirty="0"/>
              <a:t> </a:t>
            </a:r>
            <a:r>
              <a:rPr lang="es-ES" sz="3200" dirty="0" err="1"/>
              <a:t>modern</a:t>
            </a:r>
            <a:r>
              <a:rPr lang="es-ES" sz="3200" dirty="0"/>
              <a:t>, </a:t>
            </a:r>
            <a:r>
              <a:rPr lang="es-ES" sz="3200" dirty="0" err="1"/>
              <a:t>hongarès</a:t>
            </a:r>
            <a:r>
              <a:rPr lang="es-ES" sz="3200" dirty="0"/>
              <a:t>, FLE, </a:t>
            </a:r>
            <a:r>
              <a:rPr lang="es-ES" sz="3200" dirty="0" err="1"/>
              <a:t>català</a:t>
            </a:r>
            <a:endParaRPr lang="es-ES" sz="3200" dirty="0"/>
          </a:p>
          <a:p>
            <a:r>
              <a:rPr lang="es-ES" sz="3200" b="1" dirty="0" err="1"/>
              <a:t>Alumnat</a:t>
            </a:r>
            <a:r>
              <a:rPr lang="es-ES" sz="3200" b="1" dirty="0"/>
              <a:t> </a:t>
            </a:r>
            <a:r>
              <a:rPr lang="es-ES" sz="3200" b="1" dirty="0" err="1"/>
              <a:t>previst</a:t>
            </a:r>
            <a:r>
              <a:rPr lang="es-ES" sz="3200" dirty="0"/>
              <a:t>: 15-20</a:t>
            </a:r>
          </a:p>
          <a:p>
            <a:r>
              <a:rPr lang="es-ES" sz="3200" b="1" dirty="0" err="1"/>
              <a:t>Nivell</a:t>
            </a:r>
            <a:r>
              <a:rPr lang="es-ES" sz="3200" dirty="0"/>
              <a:t>: inicial</a:t>
            </a:r>
          </a:p>
          <a:p>
            <a:r>
              <a:rPr lang="es-ES" sz="3200" b="1" dirty="0"/>
              <a:t>Durada</a:t>
            </a:r>
            <a:r>
              <a:rPr lang="es-ES" sz="3200" dirty="0"/>
              <a:t>: 1h30min</a:t>
            </a:r>
            <a:endParaRPr lang="es-ES" sz="3200" b="1" dirty="0"/>
          </a:p>
          <a:p>
            <a:pPr marL="0" indent="0">
              <a:buNone/>
            </a:pPr>
            <a:endParaRPr lang="es-ES" sz="3200" dirty="0"/>
          </a:p>
        </p:txBody>
      </p:sp>
      <p:pic>
        <p:nvPicPr>
          <p:cNvPr id="8" name="Imagen 7">
            <a:extLst>
              <a:ext uri="{FF2B5EF4-FFF2-40B4-BE49-F238E27FC236}">
                <a16:creationId xmlns:a16="http://schemas.microsoft.com/office/drawing/2014/main" id="{E003DD43-3886-8F9C-EBF3-841A28FEDA38}"/>
              </a:ext>
            </a:extLst>
          </p:cNvPr>
          <p:cNvPicPr>
            <a:picLocks noChangeAspect="1"/>
          </p:cNvPicPr>
          <p:nvPr/>
        </p:nvPicPr>
        <p:blipFill>
          <a:blip r:embed="rId2"/>
          <a:stretch>
            <a:fillRect/>
          </a:stretch>
        </p:blipFill>
        <p:spPr>
          <a:xfrm>
            <a:off x="6395107" y="3567421"/>
            <a:ext cx="5034893" cy="2832126"/>
          </a:xfrm>
          <a:prstGeom prst="rect">
            <a:avLst/>
          </a:prstGeom>
        </p:spPr>
      </p:pic>
      <p:sp>
        <p:nvSpPr>
          <p:cNvPr id="12" name="Título 1">
            <a:extLst>
              <a:ext uri="{FF2B5EF4-FFF2-40B4-BE49-F238E27FC236}">
                <a16:creationId xmlns:a16="http://schemas.microsoft.com/office/drawing/2014/main" id="{D6CF2B16-EAE6-04F9-FA9A-3F71CF1D2665}"/>
              </a:ext>
            </a:extLst>
          </p:cNvPr>
          <p:cNvSpPr>
            <a:spLocks noGrp="1"/>
          </p:cNvSpPr>
          <p:nvPr>
            <p:ph type="title"/>
          </p:nvPr>
        </p:nvSpPr>
        <p:spPr>
          <a:xfrm>
            <a:off x="1251678" y="382385"/>
            <a:ext cx="10178322" cy="1492132"/>
          </a:xfrm>
        </p:spPr>
        <p:txBody>
          <a:bodyPr/>
          <a:lstStyle/>
          <a:p>
            <a:r>
              <a:rPr lang="ca-ES" dirty="0"/>
              <a:t>El taller (I)</a:t>
            </a:r>
            <a:endParaRPr lang="es-ES" dirty="0"/>
          </a:p>
        </p:txBody>
      </p:sp>
    </p:spTree>
    <p:extLst>
      <p:ext uri="{BB962C8B-B14F-4D97-AF65-F5344CB8AC3E}">
        <p14:creationId xmlns:p14="http://schemas.microsoft.com/office/powerpoint/2010/main" val="20538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DA8986-2ABF-CBD2-C9DB-1F131F5EC46B}"/>
              </a:ext>
            </a:extLst>
          </p:cNvPr>
          <p:cNvSpPr>
            <a:spLocks noGrp="1"/>
          </p:cNvSpPr>
          <p:nvPr>
            <p:ph idx="1"/>
          </p:nvPr>
        </p:nvSpPr>
        <p:spPr>
          <a:xfrm>
            <a:off x="1251678" y="1506194"/>
            <a:ext cx="5316533" cy="3940844"/>
          </a:xfrm>
        </p:spPr>
        <p:txBody>
          <a:bodyPr>
            <a:noAutofit/>
          </a:bodyPr>
          <a:lstStyle/>
          <a:p>
            <a:r>
              <a:rPr lang="es-ES" sz="3200" b="1" dirty="0" err="1"/>
              <a:t>Presentació</a:t>
            </a:r>
            <a:endParaRPr lang="es-ES" sz="3200" b="1" dirty="0"/>
          </a:p>
          <a:p>
            <a:r>
              <a:rPr lang="es-ES" sz="3200" dirty="0" err="1"/>
              <a:t>Els</a:t>
            </a:r>
            <a:r>
              <a:rPr lang="es-ES" sz="3200" dirty="0"/>
              <a:t> </a:t>
            </a:r>
            <a:r>
              <a:rPr lang="es-ES" sz="3200" dirty="0" err="1"/>
              <a:t>fragments</a:t>
            </a:r>
            <a:r>
              <a:rPr lang="es-ES" sz="3200" dirty="0"/>
              <a:t> </a:t>
            </a:r>
            <a:r>
              <a:rPr lang="es-ES" sz="3200" dirty="0" err="1"/>
              <a:t>traduïts</a:t>
            </a:r>
            <a:endParaRPr lang="es-ES" sz="3200" dirty="0"/>
          </a:p>
          <a:p>
            <a:r>
              <a:rPr lang="es-ES" sz="3200" dirty="0" err="1"/>
              <a:t>Re-traducció</a:t>
            </a:r>
            <a:r>
              <a:rPr lang="es-ES" sz="3200" dirty="0"/>
              <a:t> al </a:t>
            </a:r>
            <a:r>
              <a:rPr lang="es-ES" sz="3200" dirty="0" err="1"/>
              <a:t>francès</a:t>
            </a:r>
            <a:endParaRPr lang="es-ES" sz="3200" dirty="0"/>
          </a:p>
          <a:p>
            <a:r>
              <a:rPr lang="es-ES" sz="3200" dirty="0" err="1"/>
              <a:t>Treball</a:t>
            </a:r>
            <a:r>
              <a:rPr lang="es-ES" sz="3200" dirty="0"/>
              <a:t> </a:t>
            </a:r>
            <a:r>
              <a:rPr lang="es-ES" sz="3200" dirty="0" err="1"/>
              <a:t>d’intercomprensió</a:t>
            </a:r>
            <a:endParaRPr lang="es-ES" sz="3200" dirty="0"/>
          </a:p>
          <a:p>
            <a:r>
              <a:rPr lang="es-ES" sz="3200" dirty="0"/>
              <a:t>Posada en </a:t>
            </a:r>
            <a:r>
              <a:rPr lang="es-ES" sz="3200" dirty="0" err="1"/>
              <a:t>comú</a:t>
            </a:r>
            <a:endParaRPr lang="es-ES" sz="3200" dirty="0"/>
          </a:p>
          <a:p>
            <a:r>
              <a:rPr lang="es-ES" sz="3200" dirty="0" err="1"/>
              <a:t>Elaboració</a:t>
            </a:r>
            <a:r>
              <a:rPr lang="es-ES" sz="3200" dirty="0"/>
              <a:t> de </a:t>
            </a:r>
            <a:r>
              <a:rPr lang="es-ES" sz="3200" dirty="0" err="1"/>
              <a:t>cartells</a:t>
            </a:r>
            <a:endParaRPr lang="es-ES" sz="3200" dirty="0"/>
          </a:p>
          <a:p>
            <a:r>
              <a:rPr lang="es-ES" sz="3200" dirty="0"/>
              <a:t>Lectura en </a:t>
            </a:r>
            <a:r>
              <a:rPr lang="es-ES" sz="3200" dirty="0" err="1"/>
              <a:t>veu</a:t>
            </a:r>
            <a:r>
              <a:rPr lang="es-ES" sz="3200" dirty="0"/>
              <a:t> alta</a:t>
            </a:r>
          </a:p>
        </p:txBody>
      </p:sp>
      <p:sp>
        <p:nvSpPr>
          <p:cNvPr id="12" name="Título 1">
            <a:extLst>
              <a:ext uri="{FF2B5EF4-FFF2-40B4-BE49-F238E27FC236}">
                <a16:creationId xmlns:a16="http://schemas.microsoft.com/office/drawing/2014/main" id="{8DEDE304-818A-3C33-AB52-03C47289D29A}"/>
              </a:ext>
            </a:extLst>
          </p:cNvPr>
          <p:cNvSpPr>
            <a:spLocks noGrp="1"/>
          </p:cNvSpPr>
          <p:nvPr>
            <p:ph type="title"/>
          </p:nvPr>
        </p:nvSpPr>
        <p:spPr>
          <a:xfrm>
            <a:off x="1251678" y="382385"/>
            <a:ext cx="10178322" cy="1492132"/>
          </a:xfrm>
        </p:spPr>
        <p:txBody>
          <a:bodyPr/>
          <a:lstStyle/>
          <a:p>
            <a:r>
              <a:rPr lang="ca-ES" dirty="0"/>
              <a:t>El taller (II)</a:t>
            </a:r>
            <a:endParaRPr lang="es-ES" dirty="0"/>
          </a:p>
        </p:txBody>
      </p:sp>
      <p:pic>
        <p:nvPicPr>
          <p:cNvPr id="14" name="Imagen 13" descr="Una caricatura de una persona&#10;&#10;El contenido generado por IA puede ser incorrecto.">
            <a:extLst>
              <a:ext uri="{FF2B5EF4-FFF2-40B4-BE49-F238E27FC236}">
                <a16:creationId xmlns:a16="http://schemas.microsoft.com/office/drawing/2014/main" id="{5ABBB900-4319-FDF1-9874-3F5DAF3AA36B}"/>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67224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A85E1-B1C8-A04A-85CC-2E888A93DAF9}"/>
              </a:ext>
            </a:extLst>
          </p:cNvPr>
          <p:cNvSpPr>
            <a:spLocks noGrp="1"/>
          </p:cNvSpPr>
          <p:nvPr>
            <p:ph type="title"/>
          </p:nvPr>
        </p:nvSpPr>
        <p:spPr/>
        <p:txBody>
          <a:bodyPr/>
          <a:lstStyle/>
          <a:p>
            <a:r>
              <a:rPr lang="ca-ES" dirty="0"/>
              <a:t>Els volcans vistos pel petit príncep (fr.)</a:t>
            </a:r>
            <a:endParaRPr lang="es-ES" dirty="0"/>
          </a:p>
        </p:txBody>
      </p:sp>
      <p:sp>
        <p:nvSpPr>
          <p:cNvPr id="3" name="Marcador de contenido 2">
            <a:extLst>
              <a:ext uri="{FF2B5EF4-FFF2-40B4-BE49-F238E27FC236}">
                <a16:creationId xmlns:a16="http://schemas.microsoft.com/office/drawing/2014/main" id="{AD84BDCB-19C8-02E5-5FEC-BDB958FC3485}"/>
              </a:ext>
            </a:extLst>
          </p:cNvPr>
          <p:cNvSpPr>
            <a:spLocks noGrp="1"/>
          </p:cNvSpPr>
          <p:nvPr>
            <p:ph idx="1"/>
          </p:nvPr>
        </p:nvSpPr>
        <p:spPr/>
        <p:txBody>
          <a:bodyPr>
            <a:normAutofit/>
          </a:bodyPr>
          <a:lstStyle/>
          <a:p>
            <a:pPr marL="0" indent="0" algn="just">
              <a:lnSpc>
                <a:spcPct val="150000"/>
              </a:lnSpc>
              <a:buNone/>
            </a:pPr>
            <a:r>
              <a:rPr lang="fr-FR" sz="2800" dirty="0">
                <a:effectLst/>
                <a:ea typeface="Calibri" panose="020F0502020204030204" pitchFamily="34" charset="0"/>
                <a:cs typeface="Times New Roman" panose="02020603050405020304" pitchFamily="18" charset="0"/>
              </a:rPr>
              <a:t>S’ils sont bien ramonés, les volcans brûlent doucement et régulièrement, sans éruptions. Les éruptions volcaniques sont comme des feux de cheminée. Évidemment sur notre terre nous sommes beaucoup trop petits pour ramoner nos volcans. C’est pourquoi ils nous causent des tas d’ennuis.</a:t>
            </a:r>
            <a:endParaRPr lang="es-ES" sz="2800" dirty="0"/>
          </a:p>
        </p:txBody>
      </p:sp>
      <p:sp>
        <p:nvSpPr>
          <p:cNvPr id="4" name="Marcador de contenido 2">
            <a:extLst>
              <a:ext uri="{FF2B5EF4-FFF2-40B4-BE49-F238E27FC236}">
                <a16:creationId xmlns:a16="http://schemas.microsoft.com/office/drawing/2014/main" id="{9B227A9E-BA91-6C4B-501C-88B76DC84356}"/>
              </a:ext>
            </a:extLst>
          </p:cNvPr>
          <p:cNvSpPr txBox="1">
            <a:spLocks/>
          </p:cNvSpPr>
          <p:nvPr/>
        </p:nvSpPr>
        <p:spPr>
          <a:xfrm>
            <a:off x="1788695" y="5697518"/>
            <a:ext cx="9641305" cy="118711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lnSpc>
                <a:spcPct val="150000"/>
              </a:lnSpc>
              <a:buFont typeface="Arial" panose="020B0604020202020204" pitchFamily="34" charset="0"/>
              <a:buNone/>
            </a:pPr>
            <a:r>
              <a:rPr lang="ca-ES" sz="2800" i="1" dirty="0"/>
              <a:t>Le Petit Prince, </a:t>
            </a:r>
            <a:r>
              <a:rPr lang="ca-ES" sz="2800" dirty="0"/>
              <a:t>cap. 9</a:t>
            </a:r>
            <a:r>
              <a:rPr lang="ca-ES" sz="2800" i="1" dirty="0"/>
              <a:t> </a:t>
            </a:r>
            <a:endParaRPr lang="es-ES" sz="2800" i="1" dirty="0"/>
          </a:p>
        </p:txBody>
      </p:sp>
    </p:spTree>
    <p:extLst>
      <p:ext uri="{BB962C8B-B14F-4D97-AF65-F5344CB8AC3E}">
        <p14:creationId xmlns:p14="http://schemas.microsoft.com/office/powerpoint/2010/main" val="105769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73038AA-FC3A-A972-EA0F-5C9B5320F5F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957042-A289-82C0-326C-1C567FC0E3BA}"/>
              </a:ext>
            </a:extLst>
          </p:cNvPr>
          <p:cNvSpPr>
            <a:spLocks noGrp="1"/>
          </p:cNvSpPr>
          <p:nvPr>
            <p:ph idx="1"/>
          </p:nvPr>
        </p:nvSpPr>
        <p:spPr>
          <a:xfrm>
            <a:off x="1251678" y="1506194"/>
            <a:ext cx="5316533" cy="3940844"/>
          </a:xfrm>
        </p:spPr>
        <p:txBody>
          <a:bodyPr>
            <a:noAutofit/>
          </a:bodyPr>
          <a:lstStyle/>
          <a:p>
            <a:r>
              <a:rPr lang="es-ES" sz="3200" dirty="0" err="1"/>
              <a:t>Presentació</a:t>
            </a:r>
            <a:endParaRPr lang="es-ES" sz="3200" dirty="0"/>
          </a:p>
          <a:p>
            <a:r>
              <a:rPr lang="es-ES" sz="3200" b="1" dirty="0" err="1"/>
              <a:t>Els</a:t>
            </a:r>
            <a:r>
              <a:rPr lang="es-ES" sz="3200" b="1" dirty="0"/>
              <a:t> </a:t>
            </a:r>
            <a:r>
              <a:rPr lang="es-ES" sz="3200" b="1" dirty="0" err="1"/>
              <a:t>fragments</a:t>
            </a:r>
            <a:r>
              <a:rPr lang="es-ES" sz="3200" b="1" dirty="0"/>
              <a:t> </a:t>
            </a:r>
            <a:r>
              <a:rPr lang="es-ES" sz="3200" b="1" dirty="0" err="1"/>
              <a:t>traduïts</a:t>
            </a:r>
            <a:endParaRPr lang="es-ES" sz="3200" b="1" dirty="0"/>
          </a:p>
          <a:p>
            <a:r>
              <a:rPr lang="es-ES" sz="3200" dirty="0" err="1"/>
              <a:t>Re-traducció</a:t>
            </a:r>
            <a:r>
              <a:rPr lang="es-ES" sz="3200" dirty="0"/>
              <a:t> al </a:t>
            </a:r>
            <a:r>
              <a:rPr lang="es-ES" sz="3200" dirty="0" err="1"/>
              <a:t>francès</a:t>
            </a:r>
            <a:endParaRPr lang="es-ES" sz="3200" dirty="0"/>
          </a:p>
          <a:p>
            <a:r>
              <a:rPr lang="es-ES" sz="3200" dirty="0" err="1"/>
              <a:t>Treball</a:t>
            </a:r>
            <a:r>
              <a:rPr lang="es-ES" sz="3200" dirty="0"/>
              <a:t> </a:t>
            </a:r>
            <a:r>
              <a:rPr lang="es-ES" sz="3200" dirty="0" err="1"/>
              <a:t>d’intercomprensió</a:t>
            </a:r>
            <a:endParaRPr lang="es-ES" sz="3200" dirty="0"/>
          </a:p>
          <a:p>
            <a:r>
              <a:rPr lang="es-ES" sz="3200" dirty="0"/>
              <a:t>Posada en </a:t>
            </a:r>
            <a:r>
              <a:rPr lang="es-ES" sz="3200" dirty="0" err="1"/>
              <a:t>comú</a:t>
            </a:r>
            <a:endParaRPr lang="es-ES" sz="3200" dirty="0"/>
          </a:p>
          <a:p>
            <a:r>
              <a:rPr lang="es-ES" sz="3200" dirty="0" err="1"/>
              <a:t>Elaboració</a:t>
            </a:r>
            <a:r>
              <a:rPr lang="es-ES" sz="3200" dirty="0"/>
              <a:t> de </a:t>
            </a:r>
            <a:r>
              <a:rPr lang="es-ES" sz="3200" dirty="0" err="1"/>
              <a:t>cartells</a:t>
            </a:r>
            <a:endParaRPr lang="es-ES" sz="3200" dirty="0"/>
          </a:p>
          <a:p>
            <a:r>
              <a:rPr lang="es-ES" sz="3200" dirty="0"/>
              <a:t>Lectura en </a:t>
            </a:r>
            <a:r>
              <a:rPr lang="es-ES" sz="3200" dirty="0" err="1"/>
              <a:t>veu</a:t>
            </a:r>
            <a:r>
              <a:rPr lang="es-ES" sz="3200" dirty="0"/>
              <a:t> alta</a:t>
            </a:r>
          </a:p>
        </p:txBody>
      </p:sp>
      <p:sp>
        <p:nvSpPr>
          <p:cNvPr id="12" name="Título 1">
            <a:extLst>
              <a:ext uri="{FF2B5EF4-FFF2-40B4-BE49-F238E27FC236}">
                <a16:creationId xmlns:a16="http://schemas.microsoft.com/office/drawing/2014/main" id="{74BD3663-943B-FB29-3991-84F635BC94D8}"/>
              </a:ext>
            </a:extLst>
          </p:cNvPr>
          <p:cNvSpPr>
            <a:spLocks noGrp="1"/>
          </p:cNvSpPr>
          <p:nvPr>
            <p:ph type="title"/>
          </p:nvPr>
        </p:nvSpPr>
        <p:spPr>
          <a:xfrm>
            <a:off x="1251678" y="382385"/>
            <a:ext cx="10178322" cy="1492132"/>
          </a:xfrm>
        </p:spPr>
        <p:txBody>
          <a:bodyPr/>
          <a:lstStyle/>
          <a:p>
            <a:r>
              <a:rPr lang="ca-ES" dirty="0"/>
              <a:t>El taller (III)</a:t>
            </a:r>
            <a:endParaRPr lang="es-ES" dirty="0"/>
          </a:p>
        </p:txBody>
      </p:sp>
      <p:pic>
        <p:nvPicPr>
          <p:cNvPr id="2" name="Imagen 1" descr="Una caricatura de una persona&#10;&#10;El contenido generado por IA puede ser incorrecto.">
            <a:extLst>
              <a:ext uri="{FF2B5EF4-FFF2-40B4-BE49-F238E27FC236}">
                <a16:creationId xmlns:a16="http://schemas.microsoft.com/office/drawing/2014/main" id="{974B87E4-ACA1-4A05-C3E8-A37521DFCB14}"/>
              </a:ext>
            </a:extLst>
          </p:cNvPr>
          <p:cNvPicPr>
            <a:picLocks noChangeAspect="1"/>
          </p:cNvPicPr>
          <p:nvPr/>
        </p:nvPicPr>
        <p:blipFill>
          <a:blip r:embed="rId2">
            <a:extLst>
              <a:ext uri="{28A0092B-C50C-407E-A947-70E740481C1C}">
                <a14:useLocalDpi xmlns:a14="http://schemas.microsoft.com/office/drawing/2010/main" val="0"/>
              </a:ext>
            </a:extLst>
          </a:blip>
          <a:srcRect l="19179" r="23435" b="-2"/>
          <a:stretch/>
        </p:blipFill>
        <p:spPr>
          <a:xfrm>
            <a:off x="8560760" y="2804170"/>
            <a:ext cx="3631240" cy="471423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336678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D14FF-8B07-1AF4-9B39-9402ABBDA58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4C72B7-ED1F-F576-A02B-EC6706417853}"/>
              </a:ext>
            </a:extLst>
          </p:cNvPr>
          <p:cNvSpPr>
            <a:spLocks noGrp="1"/>
          </p:cNvSpPr>
          <p:nvPr>
            <p:ph type="title"/>
          </p:nvPr>
        </p:nvSpPr>
        <p:spPr/>
        <p:txBody>
          <a:bodyPr/>
          <a:lstStyle/>
          <a:p>
            <a:r>
              <a:rPr lang="ca-ES" dirty="0"/>
              <a:t>CATALÀ</a:t>
            </a:r>
            <a:endParaRPr lang="es-ES" dirty="0"/>
          </a:p>
        </p:txBody>
      </p:sp>
      <p:sp>
        <p:nvSpPr>
          <p:cNvPr id="3" name="Marcador de contenido 2">
            <a:extLst>
              <a:ext uri="{FF2B5EF4-FFF2-40B4-BE49-F238E27FC236}">
                <a16:creationId xmlns:a16="http://schemas.microsoft.com/office/drawing/2014/main" id="{33EC27F0-B1CD-9290-53FD-4E42506F00C9}"/>
              </a:ext>
            </a:extLst>
          </p:cNvPr>
          <p:cNvSpPr>
            <a:spLocks noGrp="1"/>
          </p:cNvSpPr>
          <p:nvPr>
            <p:ph idx="1"/>
          </p:nvPr>
        </p:nvSpPr>
        <p:spPr/>
        <p:txBody>
          <a:bodyPr>
            <a:normAutofit/>
          </a:bodyPr>
          <a:lstStyle/>
          <a:p>
            <a:pPr marL="0" indent="0" algn="just">
              <a:lnSpc>
                <a:spcPct val="150000"/>
              </a:lnSpc>
              <a:spcAft>
                <a:spcPts val="800"/>
              </a:spcAft>
              <a:buNone/>
            </a:pPr>
            <a:r>
              <a:rPr lang="es-ES" sz="2800" dirty="0">
                <a:effectLst/>
                <a:ea typeface="Aptos" panose="020B0004020202020204" pitchFamily="34" charset="0"/>
              </a:rPr>
              <a:t>Si </a:t>
            </a:r>
            <a:r>
              <a:rPr lang="es-ES" sz="2800" dirty="0" err="1">
                <a:effectLst/>
                <a:ea typeface="Aptos" panose="020B0004020202020204" pitchFamily="34" charset="0"/>
              </a:rPr>
              <a:t>estan</a:t>
            </a:r>
            <a:r>
              <a:rPr lang="es-ES" sz="2800" dirty="0">
                <a:effectLst/>
                <a:ea typeface="Aptos" panose="020B0004020202020204" pitchFamily="34" charset="0"/>
              </a:rPr>
              <a:t> ben </a:t>
            </a:r>
            <a:r>
              <a:rPr lang="es-ES" sz="2800" dirty="0" err="1">
                <a:effectLst/>
                <a:ea typeface="Aptos" panose="020B0004020202020204" pitchFamily="34" charset="0"/>
              </a:rPr>
              <a:t>escurats</a:t>
            </a:r>
            <a:r>
              <a:rPr lang="es-ES" sz="2800" dirty="0">
                <a:effectLst/>
                <a:ea typeface="Aptos" panose="020B0004020202020204" pitchFamily="34" charset="0"/>
              </a:rPr>
              <a:t>, </a:t>
            </a:r>
            <a:r>
              <a:rPr lang="es-ES" sz="2800" dirty="0" err="1">
                <a:effectLst/>
                <a:ea typeface="Aptos" panose="020B0004020202020204" pitchFamily="34" charset="0"/>
              </a:rPr>
              <a:t>els</a:t>
            </a:r>
            <a:r>
              <a:rPr lang="es-ES" sz="2800" dirty="0">
                <a:effectLst/>
                <a:ea typeface="Aptos" panose="020B0004020202020204" pitchFamily="34" charset="0"/>
              </a:rPr>
              <a:t> </a:t>
            </a:r>
            <a:r>
              <a:rPr lang="es-ES" sz="2800" dirty="0" err="1">
                <a:effectLst/>
                <a:ea typeface="Aptos" panose="020B0004020202020204" pitchFamily="34" charset="0"/>
              </a:rPr>
              <a:t>volcans</a:t>
            </a:r>
            <a:r>
              <a:rPr lang="es-ES" sz="2800" dirty="0">
                <a:effectLst/>
                <a:ea typeface="Aptos" panose="020B0004020202020204" pitchFamily="34" charset="0"/>
              </a:rPr>
              <a:t> cremen a </a:t>
            </a:r>
            <a:r>
              <a:rPr lang="es-ES" sz="2800" dirty="0" err="1">
                <a:effectLst/>
                <a:ea typeface="Aptos" panose="020B0004020202020204" pitchFamily="34" charset="0"/>
              </a:rPr>
              <a:t>poc</a:t>
            </a:r>
            <a:r>
              <a:rPr lang="es-ES" sz="2800" dirty="0">
                <a:effectLst/>
                <a:ea typeface="Aptos" panose="020B0004020202020204" pitchFamily="34" charset="0"/>
              </a:rPr>
              <a:t> a </a:t>
            </a:r>
            <a:r>
              <a:rPr lang="es-ES" sz="2800" dirty="0" err="1">
                <a:effectLst/>
                <a:ea typeface="Aptos" panose="020B0004020202020204" pitchFamily="34" charset="0"/>
              </a:rPr>
              <a:t>poc</a:t>
            </a:r>
            <a:r>
              <a:rPr lang="es-ES" sz="2800" dirty="0">
                <a:effectLst/>
                <a:ea typeface="Aptos" panose="020B0004020202020204" pitchFamily="34" charset="0"/>
              </a:rPr>
              <a:t> i </a:t>
            </a:r>
            <a:r>
              <a:rPr lang="es-ES" sz="2800" dirty="0" err="1">
                <a:effectLst/>
                <a:ea typeface="Aptos" panose="020B0004020202020204" pitchFamily="34" charset="0"/>
              </a:rPr>
              <a:t>regularment</a:t>
            </a:r>
            <a:r>
              <a:rPr lang="es-ES" sz="2800" dirty="0">
                <a:effectLst/>
                <a:ea typeface="Aptos" panose="020B0004020202020204" pitchFamily="34" charset="0"/>
              </a:rPr>
              <a:t>, </a:t>
            </a:r>
            <a:r>
              <a:rPr lang="es-ES" sz="2800" dirty="0" err="1">
                <a:effectLst/>
                <a:ea typeface="Aptos" panose="020B0004020202020204" pitchFamily="34" charset="0"/>
              </a:rPr>
              <a:t>sense</a:t>
            </a:r>
            <a:r>
              <a:rPr lang="es-ES" sz="2800" dirty="0">
                <a:effectLst/>
                <a:ea typeface="Aptos" panose="020B0004020202020204" pitchFamily="34" charset="0"/>
              </a:rPr>
              <a:t> </a:t>
            </a:r>
            <a:r>
              <a:rPr lang="es-ES" sz="2800" dirty="0" err="1">
                <a:effectLst/>
                <a:ea typeface="Aptos" panose="020B0004020202020204" pitchFamily="34" charset="0"/>
              </a:rPr>
              <a:t>erupcions</a:t>
            </a:r>
            <a:r>
              <a:rPr lang="es-ES" sz="2800" dirty="0">
                <a:effectLst/>
                <a:ea typeface="Aptos" panose="020B0004020202020204" pitchFamily="34" charset="0"/>
              </a:rPr>
              <a:t>. Les </a:t>
            </a:r>
            <a:r>
              <a:rPr lang="es-ES" sz="2800" dirty="0" err="1">
                <a:effectLst/>
                <a:ea typeface="Aptos" panose="020B0004020202020204" pitchFamily="34" charset="0"/>
              </a:rPr>
              <a:t>erupcions</a:t>
            </a:r>
            <a:r>
              <a:rPr lang="es-ES" sz="2800" dirty="0">
                <a:effectLst/>
                <a:ea typeface="Aptos" panose="020B0004020202020204" pitchFamily="34" charset="0"/>
              </a:rPr>
              <a:t> </a:t>
            </a:r>
            <a:r>
              <a:rPr lang="es-ES" sz="2800" dirty="0" err="1">
                <a:effectLst/>
                <a:ea typeface="Aptos" panose="020B0004020202020204" pitchFamily="34" charset="0"/>
              </a:rPr>
              <a:t>volcàniques</a:t>
            </a:r>
            <a:r>
              <a:rPr lang="es-ES" sz="2800" dirty="0">
                <a:effectLst/>
                <a:ea typeface="Aptos" panose="020B0004020202020204" pitchFamily="34" charset="0"/>
              </a:rPr>
              <a:t> </a:t>
            </a:r>
            <a:r>
              <a:rPr lang="es-ES" sz="2800" dirty="0" err="1">
                <a:effectLst/>
                <a:ea typeface="Aptos" panose="020B0004020202020204" pitchFamily="34" charset="0"/>
              </a:rPr>
              <a:t>són</a:t>
            </a:r>
            <a:r>
              <a:rPr lang="es-ES" sz="2800" dirty="0">
                <a:effectLst/>
                <a:ea typeface="Aptos" panose="020B0004020202020204" pitchFamily="34" charset="0"/>
              </a:rPr>
              <a:t> </a:t>
            </a:r>
            <a:r>
              <a:rPr lang="es-ES" sz="2800" dirty="0" err="1">
                <a:effectLst/>
                <a:ea typeface="Aptos" panose="020B0004020202020204" pitchFamily="34" charset="0"/>
              </a:rPr>
              <a:t>com</a:t>
            </a:r>
            <a:r>
              <a:rPr lang="es-ES" sz="2800" dirty="0">
                <a:effectLst/>
                <a:ea typeface="Aptos" panose="020B0004020202020204" pitchFamily="34" charset="0"/>
              </a:rPr>
              <a:t> </a:t>
            </a:r>
            <a:r>
              <a:rPr lang="es-ES" sz="2800" dirty="0" err="1">
                <a:effectLst/>
                <a:ea typeface="Aptos" panose="020B0004020202020204" pitchFamily="34" charset="0"/>
              </a:rPr>
              <a:t>quan</a:t>
            </a:r>
            <a:r>
              <a:rPr lang="es-ES" sz="2800" dirty="0">
                <a:effectLst/>
                <a:ea typeface="Aptos" panose="020B0004020202020204" pitchFamily="34" charset="0"/>
              </a:rPr>
              <a:t> es cala </a:t>
            </a:r>
            <a:r>
              <a:rPr lang="es-ES" sz="2800" dirty="0" err="1">
                <a:effectLst/>
                <a:ea typeface="Aptos" panose="020B0004020202020204" pitchFamily="34" charset="0"/>
              </a:rPr>
              <a:t>foc</a:t>
            </a:r>
            <a:r>
              <a:rPr lang="es-ES" sz="2800" dirty="0">
                <a:effectLst/>
                <a:ea typeface="Aptos" panose="020B0004020202020204" pitchFamily="34" charset="0"/>
              </a:rPr>
              <a:t> en una </a:t>
            </a:r>
            <a:r>
              <a:rPr lang="es-ES" sz="2800" dirty="0" err="1">
                <a:effectLst/>
                <a:ea typeface="Aptos" panose="020B0004020202020204" pitchFamily="34" charset="0"/>
              </a:rPr>
              <a:t>xemeneia</a:t>
            </a:r>
            <a:r>
              <a:rPr lang="es-ES" sz="2800" dirty="0">
                <a:effectLst/>
                <a:ea typeface="Aptos" panose="020B0004020202020204" pitchFamily="34" charset="0"/>
              </a:rPr>
              <a:t>. </a:t>
            </a:r>
            <a:r>
              <a:rPr lang="es-ES" sz="2800" dirty="0" err="1">
                <a:effectLst/>
                <a:ea typeface="Aptos" panose="020B0004020202020204" pitchFamily="34" charset="0"/>
              </a:rPr>
              <a:t>Evidentment</a:t>
            </a:r>
            <a:r>
              <a:rPr lang="es-ES" sz="2800" dirty="0">
                <a:effectLst/>
                <a:ea typeface="Aptos" panose="020B0004020202020204" pitchFamily="34" charset="0"/>
              </a:rPr>
              <a:t>, a la </a:t>
            </a:r>
            <a:r>
              <a:rPr lang="es-ES" sz="2800" dirty="0" err="1">
                <a:effectLst/>
                <a:ea typeface="Aptos" panose="020B0004020202020204" pitchFamily="34" charset="0"/>
              </a:rPr>
              <a:t>nostra</a:t>
            </a:r>
            <a:r>
              <a:rPr lang="es-ES" sz="2800" dirty="0">
                <a:effectLst/>
                <a:ea typeface="Aptos" panose="020B0004020202020204" pitchFamily="34" charset="0"/>
              </a:rPr>
              <a:t> </a:t>
            </a:r>
            <a:r>
              <a:rPr lang="es-ES" sz="2800" dirty="0" err="1">
                <a:effectLst/>
                <a:ea typeface="Aptos" panose="020B0004020202020204" pitchFamily="34" charset="0"/>
              </a:rPr>
              <a:t>terra</a:t>
            </a:r>
            <a:r>
              <a:rPr lang="es-ES" sz="2800" dirty="0">
                <a:effectLst/>
                <a:ea typeface="Aptos" panose="020B0004020202020204" pitchFamily="34" charset="0"/>
              </a:rPr>
              <a:t> </a:t>
            </a:r>
            <a:r>
              <a:rPr lang="es-ES" sz="2800" dirty="0" err="1">
                <a:effectLst/>
                <a:ea typeface="Aptos" panose="020B0004020202020204" pitchFamily="34" charset="0"/>
              </a:rPr>
              <a:t>som</a:t>
            </a:r>
            <a:r>
              <a:rPr lang="es-ES" sz="2800" dirty="0">
                <a:effectLst/>
                <a:ea typeface="Aptos" panose="020B0004020202020204" pitchFamily="34" charset="0"/>
              </a:rPr>
              <a:t> </a:t>
            </a:r>
            <a:r>
              <a:rPr lang="es-ES" sz="2800" dirty="0" err="1">
                <a:effectLst/>
                <a:ea typeface="Aptos" panose="020B0004020202020204" pitchFamily="34" charset="0"/>
              </a:rPr>
              <a:t>massa</a:t>
            </a:r>
            <a:r>
              <a:rPr lang="es-ES" sz="2800" dirty="0">
                <a:ea typeface="Aptos" panose="020B0004020202020204" pitchFamily="34" charset="0"/>
              </a:rPr>
              <a:t> </a:t>
            </a:r>
            <a:r>
              <a:rPr lang="es-ES" sz="2800" dirty="0" err="1">
                <a:effectLst/>
                <a:ea typeface="Aptos" panose="020B0004020202020204" pitchFamily="34" charset="0"/>
              </a:rPr>
              <a:t>petits</a:t>
            </a:r>
            <a:r>
              <a:rPr lang="es-ES" sz="2800" dirty="0">
                <a:effectLst/>
                <a:ea typeface="Aptos" panose="020B0004020202020204" pitchFamily="34" charset="0"/>
              </a:rPr>
              <a:t> per escurar </a:t>
            </a:r>
            <a:r>
              <a:rPr lang="es-ES" sz="2800" dirty="0" err="1">
                <a:effectLst/>
                <a:ea typeface="Aptos" panose="020B0004020202020204" pitchFamily="34" charset="0"/>
              </a:rPr>
              <a:t>els</a:t>
            </a:r>
            <a:r>
              <a:rPr lang="es-ES" sz="2800" dirty="0">
                <a:effectLst/>
                <a:ea typeface="Aptos" panose="020B0004020202020204" pitchFamily="34" charset="0"/>
              </a:rPr>
              <a:t> </a:t>
            </a:r>
            <a:r>
              <a:rPr lang="es-ES" sz="2800" dirty="0" err="1">
                <a:effectLst/>
                <a:ea typeface="Aptos" panose="020B0004020202020204" pitchFamily="34" charset="0"/>
              </a:rPr>
              <a:t>volcans</a:t>
            </a:r>
            <a:r>
              <a:rPr lang="es-ES" sz="2800" dirty="0">
                <a:effectLst/>
                <a:ea typeface="Aptos" panose="020B0004020202020204" pitchFamily="34" charset="0"/>
              </a:rPr>
              <a:t>. </a:t>
            </a:r>
            <a:r>
              <a:rPr lang="es-ES" sz="2800" dirty="0" err="1">
                <a:effectLst/>
                <a:ea typeface="Aptos" panose="020B0004020202020204" pitchFamily="34" charset="0"/>
              </a:rPr>
              <a:t>És</a:t>
            </a:r>
            <a:r>
              <a:rPr lang="es-ES" sz="2800" dirty="0">
                <a:effectLst/>
                <a:ea typeface="Aptos" panose="020B0004020202020204" pitchFamily="34" charset="0"/>
              </a:rPr>
              <a:t> per </a:t>
            </a:r>
            <a:r>
              <a:rPr lang="es-ES" sz="2800" dirty="0" err="1">
                <a:effectLst/>
                <a:ea typeface="Aptos" panose="020B0004020202020204" pitchFamily="34" charset="0"/>
              </a:rPr>
              <a:t>això</a:t>
            </a:r>
            <a:r>
              <a:rPr lang="es-ES" sz="2800" dirty="0">
                <a:effectLst/>
                <a:ea typeface="Aptos" panose="020B0004020202020204" pitchFamily="34" charset="0"/>
              </a:rPr>
              <a:t> que </a:t>
            </a:r>
            <a:r>
              <a:rPr lang="es-ES" sz="2800" dirty="0" err="1">
                <a:effectLst/>
                <a:ea typeface="Aptos" panose="020B0004020202020204" pitchFamily="34" charset="0"/>
              </a:rPr>
              <a:t>ens</a:t>
            </a:r>
            <a:r>
              <a:rPr lang="es-ES" sz="2800" dirty="0">
                <a:effectLst/>
                <a:ea typeface="Aptos" panose="020B0004020202020204" pitchFamily="34" charset="0"/>
              </a:rPr>
              <a:t> provoquen </a:t>
            </a:r>
            <a:r>
              <a:rPr lang="es-ES" sz="2800" dirty="0" err="1">
                <a:effectLst/>
                <a:ea typeface="Aptos" panose="020B0004020202020204" pitchFamily="34" charset="0"/>
              </a:rPr>
              <a:t>tants</a:t>
            </a:r>
            <a:r>
              <a:rPr lang="es-ES" sz="2800" dirty="0">
                <a:effectLst/>
                <a:ea typeface="Aptos" panose="020B0004020202020204" pitchFamily="34" charset="0"/>
              </a:rPr>
              <a:t> </a:t>
            </a:r>
            <a:r>
              <a:rPr lang="es-ES" sz="2800" dirty="0" err="1">
                <a:effectLst/>
                <a:ea typeface="Aptos" panose="020B0004020202020204" pitchFamily="34" charset="0"/>
              </a:rPr>
              <a:t>maldecaps</a:t>
            </a:r>
            <a:r>
              <a:rPr lang="es-ES" sz="2800" dirty="0">
                <a:effectLst/>
                <a:ea typeface="Aptos" panose="020B0004020202020204" pitchFamily="34" charset="0"/>
              </a:rPr>
              <a:t>.</a:t>
            </a:r>
          </a:p>
        </p:txBody>
      </p:sp>
      <p:sp>
        <p:nvSpPr>
          <p:cNvPr id="4" name="Marcador de contenido 2">
            <a:extLst>
              <a:ext uri="{FF2B5EF4-FFF2-40B4-BE49-F238E27FC236}">
                <a16:creationId xmlns:a16="http://schemas.microsoft.com/office/drawing/2014/main" id="{AD2FF713-2DE6-EECF-357E-85C48C55C412}"/>
              </a:ext>
            </a:extLst>
          </p:cNvPr>
          <p:cNvSpPr txBox="1">
            <a:spLocks/>
          </p:cNvSpPr>
          <p:nvPr/>
        </p:nvSpPr>
        <p:spPr>
          <a:xfrm>
            <a:off x="1788695" y="5697518"/>
            <a:ext cx="9641305" cy="118711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lnSpc>
                <a:spcPct val="150000"/>
              </a:lnSpc>
              <a:buFont typeface="Arial" panose="020B0604020202020204" pitchFamily="34" charset="0"/>
              <a:buNone/>
            </a:pPr>
            <a:r>
              <a:rPr lang="ca-ES" sz="2800" i="1" dirty="0"/>
              <a:t>El Petit Príncep, </a:t>
            </a:r>
            <a:r>
              <a:rPr lang="ca-ES" sz="2800" dirty="0"/>
              <a:t>trad. Anna </a:t>
            </a:r>
            <a:r>
              <a:rPr lang="ca-ES" sz="2800" dirty="0" err="1"/>
              <a:t>Casassas</a:t>
            </a:r>
            <a:r>
              <a:rPr lang="ca-ES" sz="2800" dirty="0"/>
              <a:t> i Enric </a:t>
            </a:r>
            <a:r>
              <a:rPr lang="ca-ES" sz="2800" dirty="0" err="1"/>
              <a:t>Casasses</a:t>
            </a:r>
            <a:r>
              <a:rPr lang="ca-ES" sz="2800" i="1" dirty="0"/>
              <a:t> </a:t>
            </a:r>
            <a:endParaRPr lang="es-ES" sz="2800" i="1" dirty="0"/>
          </a:p>
        </p:txBody>
      </p:sp>
    </p:spTree>
    <p:extLst>
      <p:ext uri="{BB962C8B-B14F-4D97-AF65-F5344CB8AC3E}">
        <p14:creationId xmlns:p14="http://schemas.microsoft.com/office/powerpoint/2010/main" val="251300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92AA-C95E-AFF6-B45B-1EFBA93661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83DD5A-9893-2940-B948-993BFDED37A0}"/>
              </a:ext>
            </a:extLst>
          </p:cNvPr>
          <p:cNvSpPr>
            <a:spLocks noGrp="1"/>
          </p:cNvSpPr>
          <p:nvPr>
            <p:ph type="title"/>
          </p:nvPr>
        </p:nvSpPr>
        <p:spPr/>
        <p:txBody>
          <a:bodyPr/>
          <a:lstStyle/>
          <a:p>
            <a:r>
              <a:rPr lang="ca-ES" dirty="0"/>
              <a:t>ITALIÀ</a:t>
            </a:r>
            <a:endParaRPr lang="es-ES" dirty="0"/>
          </a:p>
        </p:txBody>
      </p:sp>
      <p:sp>
        <p:nvSpPr>
          <p:cNvPr id="3" name="Marcador de contenido 2">
            <a:extLst>
              <a:ext uri="{FF2B5EF4-FFF2-40B4-BE49-F238E27FC236}">
                <a16:creationId xmlns:a16="http://schemas.microsoft.com/office/drawing/2014/main" id="{499A26A9-6503-2DA3-2CC9-1E93C9464AF4}"/>
              </a:ext>
            </a:extLst>
          </p:cNvPr>
          <p:cNvSpPr>
            <a:spLocks noGrp="1"/>
          </p:cNvSpPr>
          <p:nvPr>
            <p:ph idx="1"/>
          </p:nvPr>
        </p:nvSpPr>
        <p:spPr/>
        <p:txBody>
          <a:bodyPr>
            <a:normAutofit/>
          </a:bodyPr>
          <a:lstStyle/>
          <a:p>
            <a:pPr marL="0" indent="0" algn="just">
              <a:lnSpc>
                <a:spcPct val="150000"/>
              </a:lnSpc>
              <a:buNone/>
            </a:pPr>
            <a:r>
              <a:rPr lang="it-IT" sz="2800" dirty="0">
                <a:effectLst/>
                <a:ea typeface="Calibri" panose="020F0502020204030204" pitchFamily="34" charset="0"/>
                <a:cs typeface="Times New Roman" panose="02020603050405020304" pitchFamily="18" charset="0"/>
              </a:rPr>
              <a:t>Se i camini sono ben puliti, bruciano piano piano, regolarmente, senza eruzioni. Le eruzioni vulcaniche sono come gli scoppi nei caminetti. È evidente che sulla nostra terra noi siamo troppo piccoli per poter spazzare il camino dei nostri vulcani ed è per questo che ci danno tanti guai.</a:t>
            </a:r>
            <a:endParaRPr lang="es-ES" sz="2800" dirty="0"/>
          </a:p>
        </p:txBody>
      </p:sp>
    </p:spTree>
    <p:extLst>
      <p:ext uri="{BB962C8B-B14F-4D97-AF65-F5344CB8AC3E}">
        <p14:creationId xmlns:p14="http://schemas.microsoft.com/office/powerpoint/2010/main" val="305560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47FD2-C9B4-1169-45E6-4E1B068CBDA9}"/>
              </a:ext>
            </a:extLst>
          </p:cNvPr>
          <p:cNvSpPr>
            <a:spLocks noGrp="1"/>
          </p:cNvSpPr>
          <p:nvPr>
            <p:ph type="title"/>
          </p:nvPr>
        </p:nvSpPr>
        <p:spPr/>
        <p:txBody>
          <a:bodyPr/>
          <a:lstStyle/>
          <a:p>
            <a:r>
              <a:rPr lang="ca-ES" dirty="0"/>
              <a:t>Grec</a:t>
            </a:r>
            <a:endParaRPr lang="es-ES" dirty="0"/>
          </a:p>
        </p:txBody>
      </p:sp>
      <p:sp>
        <p:nvSpPr>
          <p:cNvPr id="3" name="Marcador de contenido 2">
            <a:extLst>
              <a:ext uri="{FF2B5EF4-FFF2-40B4-BE49-F238E27FC236}">
                <a16:creationId xmlns:a16="http://schemas.microsoft.com/office/drawing/2014/main" id="{226F1717-8F23-C589-EF77-8333F6CC2EF9}"/>
              </a:ext>
            </a:extLst>
          </p:cNvPr>
          <p:cNvSpPr>
            <a:spLocks noGrp="1"/>
          </p:cNvSpPr>
          <p:nvPr>
            <p:ph idx="1"/>
          </p:nvPr>
        </p:nvSpPr>
        <p:spPr/>
        <p:txBody>
          <a:bodyPr/>
          <a:lstStyle/>
          <a:p>
            <a:pPr marL="0" indent="0">
              <a:lnSpc>
                <a:spcPct val="150000"/>
              </a:lnSpc>
              <a:buNone/>
            </a:pPr>
            <a:r>
              <a:rPr lang="es-ES" sz="2800" dirty="0">
                <a:effectLst/>
                <a:ea typeface="Aptos" panose="020B0004020202020204" pitchFamily="34" charset="0"/>
              </a:rPr>
              <a:t> </a:t>
            </a:r>
            <a:r>
              <a:rPr lang="es-ES" sz="2800" dirty="0" err="1">
                <a:effectLst/>
                <a:ea typeface="Aptos" panose="020B0004020202020204" pitchFamily="34" charset="0"/>
              </a:rPr>
              <a:t>Ότ</a:t>
            </a:r>
            <a:r>
              <a:rPr lang="es-ES" sz="2800" dirty="0">
                <a:effectLst/>
                <a:ea typeface="Aptos" panose="020B0004020202020204" pitchFamily="34" charset="0"/>
              </a:rPr>
              <a:t>αν είναι καθαρισμένα καλά, τα ηφαίστεια καίνε ήσυχα-ήσυχα και κανονικά. </a:t>
            </a:r>
            <a:r>
              <a:rPr lang="es-ES" sz="2800" dirty="0" err="1">
                <a:effectLst/>
                <a:ea typeface="Aptos" panose="020B0004020202020204" pitchFamily="34" charset="0"/>
              </a:rPr>
              <a:t>Οι</a:t>
            </a:r>
            <a:r>
              <a:rPr lang="es-ES" sz="2800" dirty="0">
                <a:effectLst/>
                <a:ea typeface="Aptos" panose="020B0004020202020204" pitchFamily="34" charset="0"/>
              </a:rPr>
              <a:t> </a:t>
            </a:r>
            <a:r>
              <a:rPr lang="es-ES" sz="2800" dirty="0" err="1">
                <a:effectLst/>
                <a:ea typeface="Aptos" panose="020B0004020202020204" pitchFamily="34" charset="0"/>
              </a:rPr>
              <a:t>ηφ</a:t>
            </a:r>
            <a:r>
              <a:rPr lang="es-ES" sz="2800" dirty="0">
                <a:effectLst/>
                <a:ea typeface="Aptos" panose="020B0004020202020204" pitchFamily="34" charset="0"/>
              </a:rPr>
              <a:t>αιστειακές εκρήξεις είναι σαν τις φωτιές στις καμινάδες. </a:t>
            </a:r>
            <a:r>
              <a:rPr lang="es-ES" sz="2800" dirty="0" err="1">
                <a:effectLst/>
                <a:ea typeface="Aptos" panose="020B0004020202020204" pitchFamily="34" charset="0"/>
              </a:rPr>
              <a:t>Ολοφάνερ</a:t>
            </a:r>
            <a:r>
              <a:rPr lang="es-ES" sz="2800" dirty="0">
                <a:effectLst/>
                <a:ea typeface="Aptos" panose="020B0004020202020204" pitchFamily="34" charset="0"/>
              </a:rPr>
              <a:t>α εμείς στη γη είμαστε πάρα πολύ μικροί για να καθαρίζουμε τα ηφαίστειά μας. </a:t>
            </a:r>
            <a:r>
              <a:rPr lang="es-ES" sz="2800" dirty="0" err="1">
                <a:effectLst/>
                <a:ea typeface="Aptos" panose="020B0004020202020204" pitchFamily="34" charset="0"/>
              </a:rPr>
              <a:t>Γι</a:t>
            </a:r>
            <a:r>
              <a:rPr lang="es-ES" sz="2800" dirty="0">
                <a:effectLst/>
                <a:ea typeface="Aptos" panose="020B0004020202020204" pitchFamily="34" charset="0"/>
              </a:rPr>
              <a:t>' α</a:t>
            </a:r>
            <a:r>
              <a:rPr lang="es-ES" sz="2800" dirty="0" err="1">
                <a:effectLst/>
                <a:ea typeface="Aptos" panose="020B0004020202020204" pitchFamily="34" charset="0"/>
              </a:rPr>
              <a:t>υτό</a:t>
            </a:r>
            <a:r>
              <a:rPr lang="es-ES" sz="2800" dirty="0">
                <a:effectLst/>
                <a:ea typeface="Aptos" panose="020B0004020202020204" pitchFamily="34" charset="0"/>
              </a:rPr>
              <a:t> μας β</a:t>
            </a:r>
            <a:r>
              <a:rPr lang="es-ES" sz="2800" dirty="0" err="1">
                <a:effectLst/>
                <a:ea typeface="Aptos" panose="020B0004020202020204" pitchFamily="34" charset="0"/>
              </a:rPr>
              <a:t>άζουν</a:t>
            </a:r>
            <a:r>
              <a:rPr lang="es-ES" sz="2800" dirty="0">
                <a:effectLst/>
                <a:ea typeface="Aptos" panose="020B0004020202020204" pitchFamily="34" charset="0"/>
              </a:rPr>
              <a:t> </a:t>
            </a:r>
            <a:r>
              <a:rPr lang="es-ES" sz="2800" dirty="0" err="1">
                <a:effectLst/>
                <a:ea typeface="Aptos" panose="020B0004020202020204" pitchFamily="34" charset="0"/>
              </a:rPr>
              <a:t>σε</a:t>
            </a:r>
            <a:r>
              <a:rPr lang="es-ES" sz="2800" dirty="0">
                <a:effectLst/>
                <a:ea typeface="Aptos" panose="020B0004020202020204" pitchFamily="34" charset="0"/>
              </a:rPr>
              <a:t> </a:t>
            </a:r>
            <a:r>
              <a:rPr lang="es-ES" sz="2800" dirty="0" err="1">
                <a:effectLst/>
                <a:ea typeface="Aptos" panose="020B0004020202020204" pitchFamily="34" charset="0"/>
              </a:rPr>
              <a:t>τόσους</a:t>
            </a:r>
            <a:r>
              <a:rPr lang="es-ES" sz="2800" dirty="0">
                <a:effectLst/>
                <a:ea typeface="Aptos" panose="020B0004020202020204" pitchFamily="34" charset="0"/>
              </a:rPr>
              <a:t> μπ</a:t>
            </a:r>
            <a:r>
              <a:rPr lang="es-ES" sz="2800" dirty="0" err="1">
                <a:effectLst/>
                <a:ea typeface="Aptos" panose="020B0004020202020204" pitchFamily="34" charset="0"/>
              </a:rPr>
              <a:t>ελάδες</a:t>
            </a:r>
            <a:r>
              <a:rPr lang="es-ES" sz="2800" dirty="0">
                <a:effectLst/>
                <a:ea typeface="Aptos" panose="020B0004020202020204" pitchFamily="34" charset="0"/>
              </a:rPr>
              <a:t>.</a:t>
            </a:r>
          </a:p>
          <a:p>
            <a:pPr marL="0" indent="0">
              <a:buNone/>
            </a:pPr>
            <a:endParaRPr lang="es-ES" dirty="0"/>
          </a:p>
        </p:txBody>
      </p:sp>
    </p:spTree>
    <p:extLst>
      <p:ext uri="{BB962C8B-B14F-4D97-AF65-F5344CB8AC3E}">
        <p14:creationId xmlns:p14="http://schemas.microsoft.com/office/powerpoint/2010/main" val="1707572499"/>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Distintivo</Template>
  <TotalTime>1341</TotalTime>
  <Words>685</Words>
  <Application>Microsoft Office PowerPoint</Application>
  <PresentationFormat>Panorámica</PresentationFormat>
  <Paragraphs>101</Paragraphs>
  <Slides>20</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Aptos</vt:lpstr>
      <vt:lpstr>Arial</vt:lpstr>
      <vt:lpstr>Calibri</vt:lpstr>
      <vt:lpstr>Gill Sans MT</vt:lpstr>
      <vt:lpstr>Impact</vt:lpstr>
      <vt:lpstr>Wingdings</vt:lpstr>
      <vt:lpstr>Distintivo</vt:lpstr>
      <vt:lpstr>Ensenyament i intercomprensió de llengües   Una proposta a partir  d’El petit príncep</vt:lpstr>
      <vt:lpstr>El Centre de langues de la U-lille</vt:lpstr>
      <vt:lpstr>El taller (I)</vt:lpstr>
      <vt:lpstr>El taller (II)</vt:lpstr>
      <vt:lpstr>Els volcans vistos pel petit príncep (fr.)</vt:lpstr>
      <vt:lpstr>El taller (III)</vt:lpstr>
      <vt:lpstr>CATALÀ</vt:lpstr>
      <vt:lpstr>ITALIÀ</vt:lpstr>
      <vt:lpstr>Grec</vt:lpstr>
      <vt:lpstr>HongARÈS</vt:lpstr>
      <vt:lpstr>Una HERÈNCIA INDOEUROPEA (I)</vt:lpstr>
      <vt:lpstr>Una HERÈNCIA INDOEUROPEA (Ii)</vt:lpstr>
      <vt:lpstr>El taller (IV)</vt:lpstr>
      <vt:lpstr>Fitxes de treball</vt:lpstr>
      <vt:lpstr>El taller (V)</vt:lpstr>
      <vt:lpstr>El taller (VI)</vt:lpstr>
      <vt:lpstr>Presentación de PowerPoint</vt:lpstr>
      <vt:lpstr>El taller (VII)</vt:lpstr>
      <vt:lpstr>CONCLUSIONS</vt:lpstr>
      <vt:lpstr>Ensenyament i intercomprensió de llengües   Una proposta a partir  d’El petit príncep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 Tomàs Monsó</dc:creator>
  <cp:lastModifiedBy>Albert Tomàs Monsó</cp:lastModifiedBy>
  <cp:revision>13</cp:revision>
  <dcterms:created xsi:type="dcterms:W3CDTF">2025-03-12T07:31:05Z</dcterms:created>
  <dcterms:modified xsi:type="dcterms:W3CDTF">2025-07-10T14:27:32Z</dcterms:modified>
</cp:coreProperties>
</file>